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77" r:id="rId5"/>
    <p:sldId id="259" r:id="rId6"/>
    <p:sldId id="260" r:id="rId7"/>
    <p:sldId id="261" r:id="rId8"/>
    <p:sldId id="278" r:id="rId9"/>
    <p:sldId id="279" r:id="rId10"/>
    <p:sldId id="280" r:id="rId11"/>
    <p:sldId id="262" r:id="rId12"/>
    <p:sldId id="284" r:id="rId13"/>
    <p:sldId id="263" r:id="rId14"/>
    <p:sldId id="283" r:id="rId15"/>
    <p:sldId id="282" r:id="rId16"/>
    <p:sldId id="264" r:id="rId17"/>
    <p:sldId id="285" r:id="rId18"/>
    <p:sldId id="286" r:id="rId19"/>
    <p:sldId id="281" r:id="rId20"/>
    <p:sldId id="265" r:id="rId21"/>
    <p:sldId id="272" r:id="rId2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showGuides="1">
      <p:cViewPr varScale="1">
        <p:scale>
          <a:sx n="91" d="100"/>
          <a:sy n="91" d="100"/>
        </p:scale>
        <p:origin x="931" y="67"/>
      </p:cViewPr>
      <p:guideLst>
        <p:guide orient="horz" pos="2160"/>
        <p:guide pos="3120"/>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0A334D-7EC1-4578-A5E9-3CDF77CE7322}" type="datetimeFigureOut">
              <a:rPr lang="en-GB" smtClean="0"/>
              <a:t>12/10/2022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75A921-90E3-40EC-B022-4F34FD4A0628}" type="slidenum">
              <a:rPr lang="en-GB" smtClean="0"/>
              <a:t>‹#›</a:t>
            </a:fld>
            <a:endParaRPr lang="en-GB"/>
          </a:p>
        </p:txBody>
      </p:sp>
    </p:spTree>
    <p:extLst>
      <p:ext uri="{BB962C8B-B14F-4D97-AF65-F5344CB8AC3E}">
        <p14:creationId xmlns:p14="http://schemas.microsoft.com/office/powerpoint/2010/main" val="695882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ctr" anchorCtr="0">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a:xfrm>
            <a:off x="681037" y="6356352"/>
            <a:ext cx="3343275" cy="365125"/>
          </a:xfrm>
          <a:prstGeom prst="rect">
            <a:avLst/>
          </a:prstGeom>
        </p:spPr>
        <p:txBody>
          <a:bodyPr/>
          <a:lstStyle/>
          <a:p>
            <a:r>
              <a:rPr lang="en-GB" dirty="0"/>
              <a:t>57 CIML Meeting - 2022</a:t>
            </a:r>
          </a:p>
        </p:txBody>
      </p:sp>
      <p:sp>
        <p:nvSpPr>
          <p:cNvPr id="6" name="Slide Number Placeholder 5"/>
          <p:cNvSpPr>
            <a:spLocks noGrp="1"/>
          </p:cNvSpPr>
          <p:nvPr>
            <p:ph type="sldNum" sz="quarter" idx="12"/>
          </p:nvPr>
        </p:nvSpPr>
        <p:spPr/>
        <p:txBody>
          <a:bodyPr/>
          <a:lstStyle/>
          <a:p>
            <a:fld id="{30E44558-FE82-41FF-B9FF-66C9AD070A91}" type="slidenum">
              <a:rPr lang="en-GB" smtClean="0"/>
              <a:t>‹#›</a:t>
            </a:fld>
            <a:endParaRPr lang="en-GB"/>
          </a:p>
        </p:txBody>
      </p:sp>
    </p:spTree>
    <p:extLst>
      <p:ext uri="{BB962C8B-B14F-4D97-AF65-F5344CB8AC3E}">
        <p14:creationId xmlns:p14="http://schemas.microsoft.com/office/powerpoint/2010/main" val="2360640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1037" y="1278000"/>
            <a:ext cx="8543925" cy="828000"/>
          </a:xfrm>
        </p:spPr>
        <p:txBody>
          <a:bodyPr/>
          <a:lstStyle/>
          <a:p>
            <a:r>
              <a:rPr lang="en-US"/>
              <a:t>Click to edit Master title style</a:t>
            </a:r>
            <a:endParaRPr lang="en-US" dirty="0"/>
          </a:p>
        </p:txBody>
      </p:sp>
      <p:sp>
        <p:nvSpPr>
          <p:cNvPr id="3" name="Content Placeholder 2"/>
          <p:cNvSpPr>
            <a:spLocks noGrp="1"/>
          </p:cNvSpPr>
          <p:nvPr>
            <p:ph idx="1"/>
          </p:nvPr>
        </p:nvSpPr>
        <p:spPr>
          <a:xfrm>
            <a:off x="681038" y="2340000"/>
            <a:ext cx="8543925" cy="36840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681037" y="6356351"/>
            <a:ext cx="3343275" cy="365125"/>
          </a:xfrm>
          <a:prstGeom prst="rect">
            <a:avLst/>
          </a:prstGeom>
        </p:spPr>
        <p:txBody>
          <a:bodyPr/>
          <a:lstStyle>
            <a:lvl1pPr algn="l">
              <a:defRPr/>
            </a:lvl1pPr>
          </a:lstStyle>
          <a:p>
            <a:r>
              <a:rPr lang="en-GB" dirty="0"/>
              <a:t>57 CIML Meeting - 2022</a:t>
            </a:r>
          </a:p>
        </p:txBody>
      </p:sp>
      <p:sp>
        <p:nvSpPr>
          <p:cNvPr id="6" name="Slide Number Placeholder 5"/>
          <p:cNvSpPr>
            <a:spLocks noGrp="1"/>
          </p:cNvSpPr>
          <p:nvPr>
            <p:ph type="sldNum" sz="quarter" idx="12"/>
          </p:nvPr>
        </p:nvSpPr>
        <p:spPr/>
        <p:txBody>
          <a:bodyPr/>
          <a:lstStyle/>
          <a:p>
            <a:fld id="{30E44558-FE82-41FF-B9FF-66C9AD070A91}" type="slidenum">
              <a:rPr lang="en-GB" smtClean="0"/>
              <a:t>‹#›</a:t>
            </a:fld>
            <a:endParaRPr lang="en-GB"/>
          </a:p>
        </p:txBody>
      </p:sp>
    </p:spTree>
    <p:extLst>
      <p:ext uri="{BB962C8B-B14F-4D97-AF65-F5344CB8AC3E}">
        <p14:creationId xmlns:p14="http://schemas.microsoft.com/office/powerpoint/2010/main" val="1710923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a:xfrm>
            <a:off x="681037" y="6356352"/>
            <a:ext cx="3343275" cy="365125"/>
          </a:xfrm>
          <a:prstGeom prst="rect">
            <a:avLst/>
          </a:prstGeom>
        </p:spPr>
        <p:txBody>
          <a:bodyPr/>
          <a:lstStyle/>
          <a:p>
            <a:r>
              <a:rPr lang="en-GB" dirty="0"/>
              <a:t>57 CIML Meeting - 2022</a:t>
            </a:r>
          </a:p>
        </p:txBody>
      </p:sp>
      <p:sp>
        <p:nvSpPr>
          <p:cNvPr id="5" name="Slide Number Placeholder 4"/>
          <p:cNvSpPr>
            <a:spLocks noGrp="1"/>
          </p:cNvSpPr>
          <p:nvPr>
            <p:ph type="sldNum" sz="quarter" idx="12"/>
          </p:nvPr>
        </p:nvSpPr>
        <p:spPr/>
        <p:txBody>
          <a:bodyPr/>
          <a:lstStyle/>
          <a:p>
            <a:fld id="{30E44558-FE82-41FF-B9FF-66C9AD070A91}" type="slidenum">
              <a:rPr lang="en-GB" smtClean="0"/>
              <a:t>‹#›</a:t>
            </a:fld>
            <a:endParaRPr lang="en-GB"/>
          </a:p>
        </p:txBody>
      </p:sp>
    </p:spTree>
    <p:extLst>
      <p:ext uri="{BB962C8B-B14F-4D97-AF65-F5344CB8AC3E}">
        <p14:creationId xmlns:p14="http://schemas.microsoft.com/office/powerpoint/2010/main" val="3923818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681037" y="6356352"/>
            <a:ext cx="3343275" cy="365125"/>
          </a:xfrm>
          <a:prstGeom prst="rect">
            <a:avLst/>
          </a:prstGeom>
        </p:spPr>
        <p:txBody>
          <a:bodyPr/>
          <a:lstStyle/>
          <a:p>
            <a:r>
              <a:rPr lang="en-GB" dirty="0"/>
              <a:t>57 CIML Meeting - 2022</a:t>
            </a:r>
          </a:p>
        </p:txBody>
      </p:sp>
      <p:sp>
        <p:nvSpPr>
          <p:cNvPr id="4" name="Slide Number Placeholder 3"/>
          <p:cNvSpPr>
            <a:spLocks noGrp="1"/>
          </p:cNvSpPr>
          <p:nvPr>
            <p:ph type="sldNum" sz="quarter" idx="12"/>
          </p:nvPr>
        </p:nvSpPr>
        <p:spPr/>
        <p:txBody>
          <a:bodyPr/>
          <a:lstStyle/>
          <a:p>
            <a:fld id="{30E44558-FE82-41FF-B9FF-66C9AD070A91}" type="slidenum">
              <a:rPr lang="en-GB" smtClean="0"/>
              <a:t>‹#›</a:t>
            </a:fld>
            <a:endParaRPr lang="en-GB"/>
          </a:p>
        </p:txBody>
      </p:sp>
    </p:spTree>
    <p:extLst>
      <p:ext uri="{BB962C8B-B14F-4D97-AF65-F5344CB8AC3E}">
        <p14:creationId xmlns:p14="http://schemas.microsoft.com/office/powerpoint/2010/main" val="5869018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7" y="1276749"/>
            <a:ext cx="8543925" cy="828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2340000"/>
            <a:ext cx="8543925" cy="36828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681037" y="6356352"/>
            <a:ext cx="3343275"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dirty="0"/>
              <a:t>57 CIML Meeting - 2022</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E44558-FE82-41FF-B9FF-66C9AD070A91}" type="slidenum">
              <a:rPr lang="en-GB" smtClean="0"/>
              <a:t>‹#›</a:t>
            </a:fld>
            <a:endParaRPr lang="en-GB"/>
          </a:p>
        </p:txBody>
      </p:sp>
      <p:pic>
        <p:nvPicPr>
          <p:cNvPr id="8" name="Picture 7">
            <a:extLst>
              <a:ext uri="{FF2B5EF4-FFF2-40B4-BE49-F238E27FC236}">
                <a16:creationId xmlns:a16="http://schemas.microsoft.com/office/drawing/2014/main" id="{1D4C8CEB-8982-4534-8783-866AEA069914}"/>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78424" y="194050"/>
            <a:ext cx="2277208" cy="772802"/>
          </a:xfrm>
          <a:prstGeom prst="rect">
            <a:avLst/>
          </a:prstGeom>
        </p:spPr>
      </p:pic>
      <p:pic>
        <p:nvPicPr>
          <p:cNvPr id="10" name="Picture 9">
            <a:extLst>
              <a:ext uri="{FF2B5EF4-FFF2-40B4-BE49-F238E27FC236}">
                <a16:creationId xmlns:a16="http://schemas.microsoft.com/office/drawing/2014/main" id="{747EE42D-CE6F-4E13-BD25-63871D96E3DC}"/>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8373935" y="228599"/>
            <a:ext cx="1232113" cy="720000"/>
          </a:xfrm>
          <a:prstGeom prst="rect">
            <a:avLst/>
          </a:prstGeom>
        </p:spPr>
      </p:pic>
    </p:spTree>
    <p:extLst>
      <p:ext uri="{BB962C8B-B14F-4D97-AF65-F5344CB8AC3E}">
        <p14:creationId xmlns:p14="http://schemas.microsoft.com/office/powerpoint/2010/main" val="8082004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 id="2147483667" r:id="rId4"/>
  </p:sldLayoutIdLst>
  <p:hf hdr="0" dt="0"/>
  <p:txStyles>
    <p:titleStyle>
      <a:lvl1pPr algn="ctr" defTabSz="914400" rtl="0" eaLnBrk="1" latinLnBrk="0" hangingPunct="1">
        <a:lnSpc>
          <a:spcPct val="90000"/>
        </a:lnSpc>
        <a:spcBef>
          <a:spcPct val="0"/>
        </a:spcBef>
        <a:buNone/>
        <a:defRPr sz="36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1</a:t>
            </a:fld>
            <a:endParaRPr lang="en-GB"/>
          </a:p>
        </p:txBody>
      </p:sp>
      <p:sp>
        <p:nvSpPr>
          <p:cNvPr id="6" name="Title 1">
            <a:extLst>
              <a:ext uri="{FF2B5EF4-FFF2-40B4-BE49-F238E27FC236}">
                <a16:creationId xmlns:a16="http://schemas.microsoft.com/office/drawing/2014/main" id="{EC5CBF64-B7EC-4A06-A451-116500DC26F6}"/>
              </a:ext>
            </a:extLst>
          </p:cNvPr>
          <p:cNvSpPr>
            <a:spLocks noGrp="1"/>
          </p:cNvSpPr>
          <p:nvPr>
            <p:ph type="ctrTitle"/>
          </p:nvPr>
        </p:nvSpPr>
        <p:spPr>
          <a:xfrm>
            <a:off x="742950" y="1530736"/>
            <a:ext cx="8420100" cy="2387600"/>
          </a:xfrm>
          <a:prstGeom prst="rect">
            <a:avLst/>
          </a:prstGeom>
        </p:spPr>
        <p:txBody>
          <a:bodyPr>
            <a:normAutofit/>
          </a:bodyPr>
          <a:lstStyle/>
          <a:p>
            <a:r>
              <a:rPr lang="en-GB" sz="3600" dirty="0"/>
              <a:t>CIML Agenda Item 21.1</a:t>
            </a:r>
            <a:br>
              <a:rPr lang="en-GB" sz="3600" dirty="0"/>
            </a:br>
            <a:r>
              <a:rPr lang="en-GB" sz="3600" dirty="0"/>
              <a:t>Report of the RLMO Round Table</a:t>
            </a:r>
            <a:br>
              <a:rPr lang="en-GB" sz="3600" dirty="0"/>
            </a:br>
            <a:r>
              <a:rPr lang="en-GB" sz="3600" dirty="0"/>
              <a:t>Chairperson</a:t>
            </a:r>
            <a:endParaRPr lang="en-GB" sz="3600" noProof="0" dirty="0"/>
          </a:p>
        </p:txBody>
      </p:sp>
      <p:sp>
        <p:nvSpPr>
          <p:cNvPr id="7" name="Subtitle 2">
            <a:extLst>
              <a:ext uri="{FF2B5EF4-FFF2-40B4-BE49-F238E27FC236}">
                <a16:creationId xmlns:a16="http://schemas.microsoft.com/office/drawing/2014/main" id="{59ED8017-2D71-4EF7-9768-FBCEA1AE9654}"/>
              </a:ext>
            </a:extLst>
          </p:cNvPr>
          <p:cNvSpPr txBox="1">
            <a:spLocks noGrp="1"/>
          </p:cNvSpPr>
          <p:nvPr>
            <p:ph type="subTitle" idx="1"/>
          </p:nvPr>
        </p:nvSpPr>
        <p:spPr>
          <a:xfrm>
            <a:off x="1238250" y="4720625"/>
            <a:ext cx="7429500" cy="60597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9pPr>
          </a:lstStyle>
          <a:p>
            <a:r>
              <a:rPr lang="en-GB" dirty="0" err="1"/>
              <a:t>Dr.</a:t>
            </a:r>
            <a:r>
              <a:rPr lang="en-GB" dirty="0"/>
              <a:t> Charles Ehrlich, CIML 1</a:t>
            </a:r>
            <a:r>
              <a:rPr lang="en-GB" baseline="30000" dirty="0"/>
              <a:t>st</a:t>
            </a:r>
            <a:r>
              <a:rPr lang="en-GB" dirty="0"/>
              <a:t> VP</a:t>
            </a:r>
          </a:p>
        </p:txBody>
      </p:sp>
    </p:spTree>
    <p:extLst>
      <p:ext uri="{BB962C8B-B14F-4D97-AF65-F5344CB8AC3E}">
        <p14:creationId xmlns:p14="http://schemas.microsoft.com/office/powerpoint/2010/main" val="1906213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10</a:t>
            </a:fld>
            <a:endParaRPr lang="en-GB"/>
          </a:p>
        </p:txBody>
      </p:sp>
      <p:sp>
        <p:nvSpPr>
          <p:cNvPr id="6" name="TextBox 5">
            <a:extLst>
              <a:ext uri="{FF2B5EF4-FFF2-40B4-BE49-F238E27FC236}">
                <a16:creationId xmlns:a16="http://schemas.microsoft.com/office/drawing/2014/main" id="{EE7A3D59-1A08-403F-A4CC-026CADAD8464}"/>
              </a:ext>
            </a:extLst>
          </p:cNvPr>
          <p:cNvSpPr txBox="1"/>
          <p:nvPr/>
        </p:nvSpPr>
        <p:spPr>
          <a:xfrm>
            <a:off x="248575" y="1639575"/>
            <a:ext cx="9232775" cy="4288353"/>
          </a:xfrm>
          <a:prstGeom prst="rect">
            <a:avLst/>
          </a:prstGeom>
          <a:noFill/>
        </p:spPr>
        <p:txBody>
          <a:bodyPr wrap="square">
            <a:spAutoFit/>
          </a:bodyPr>
          <a:lstStyle/>
          <a:p>
            <a:pPr lvl="1" algn="just">
              <a:lnSpc>
                <a:spcPts val="1600"/>
              </a:lnSpc>
              <a:spcBef>
                <a:spcPts val="0"/>
              </a:spcBef>
            </a:pPr>
            <a:r>
              <a:rPr lang="en-GB" sz="1800" dirty="0">
                <a:latin typeface="Times New Roman" panose="02020603050405020304" pitchFamily="18" charset="0"/>
                <a:ea typeface="Calibri" panose="020F0502020204030204" pitchFamily="34" charset="0"/>
              </a:rPr>
              <a:t>9. </a:t>
            </a:r>
            <a:r>
              <a:rPr lang="en-GB" sz="1800" u="sng" dirty="0">
                <a:latin typeface="Times New Roman" panose="02020603050405020304" pitchFamily="18" charset="0"/>
                <a:ea typeface="Calibri" panose="020F0502020204030204" pitchFamily="34" charset="0"/>
              </a:rPr>
              <a:t>Business meeting to address other ongoing RLMO and relevant OIML matters</a:t>
            </a:r>
          </a:p>
          <a:p>
            <a:pPr marL="742950" lvl="1" indent="-285750" algn="just">
              <a:lnSpc>
                <a:spcPts val="1600"/>
              </a:lnSpc>
              <a:spcBef>
                <a:spcPts val="0"/>
              </a:spcBef>
              <a:buFont typeface="+mj-lt"/>
              <a:buAutoNum type="alphaLcPeriod"/>
            </a:pPr>
            <a:endParaRPr lang="en-GB" u="sng"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endParaRPr lang="en-GB" sz="1800" dirty="0">
              <a:latin typeface="Times New Roman" panose="02020603050405020304" pitchFamily="18" charset="0"/>
              <a:ea typeface="Calibri" panose="020F0502020204030204" pitchFamily="34" charset="0"/>
            </a:endParaRPr>
          </a:p>
          <a:p>
            <a:pPr lvl="1" algn="just">
              <a:lnSpc>
                <a:spcPts val="1600"/>
              </a:lnSpc>
              <a:spcBef>
                <a:spcPts val="0"/>
              </a:spcBef>
            </a:pPr>
            <a:r>
              <a:rPr lang="en-GB" sz="1800" dirty="0">
                <a:latin typeface="Times New Roman" panose="02020603050405020304" pitchFamily="18" charset="0"/>
                <a:ea typeface="Calibri" panose="020F0502020204030204" pitchFamily="34" charset="0"/>
              </a:rPr>
              <a:t>f.	E-learning progress/initiatives?;</a:t>
            </a:r>
          </a:p>
          <a:p>
            <a:pPr lvl="2" algn="just">
              <a:lnSpc>
                <a:spcPts val="1600"/>
              </a:lnSpc>
            </a:pPr>
            <a:endParaRPr lang="en-GB" dirty="0">
              <a:latin typeface="Times New Roman" panose="02020603050405020304" pitchFamily="18" charset="0"/>
              <a:ea typeface="Calibri" panose="020F0502020204030204" pitchFamily="34" charset="0"/>
            </a:endParaRPr>
          </a:p>
          <a:p>
            <a:pPr lvl="2" algn="just"/>
            <a:r>
              <a:rPr lang="en-GB" dirty="0">
                <a:solidFill>
                  <a:srgbClr val="00B050"/>
                </a:solidFill>
                <a:latin typeface="Times New Roman" panose="02020603050405020304" pitchFamily="18" charset="0"/>
                <a:ea typeface="Calibri" panose="020F0502020204030204" pitchFamily="34" charset="0"/>
              </a:rPr>
              <a:t>Report provided by Mr. </a:t>
            </a:r>
            <a:r>
              <a:rPr lang="en-GB" dirty="0" err="1">
                <a:solidFill>
                  <a:srgbClr val="00B050"/>
                </a:solidFill>
                <a:latin typeface="Times New Roman" panose="02020603050405020304" pitchFamily="18" charset="0"/>
                <a:ea typeface="Calibri" panose="020F0502020204030204" pitchFamily="34" charset="0"/>
              </a:rPr>
              <a:t>Dunmill</a:t>
            </a:r>
            <a:r>
              <a:rPr lang="en-GB" dirty="0">
                <a:solidFill>
                  <a:srgbClr val="00B050"/>
                </a:solidFill>
                <a:latin typeface="Times New Roman" panose="02020603050405020304" pitchFamily="18" charset="0"/>
                <a:ea typeface="Calibri" panose="020F0502020204030204" pitchFamily="34" charset="0"/>
              </a:rPr>
              <a:t>. Computer hardware at BIML is now available, software is still being pursued. Possible incorporation of e-learning materials from APLMF is also being explored. </a:t>
            </a:r>
          </a:p>
          <a:p>
            <a:pPr lvl="1" algn="just">
              <a:lnSpc>
                <a:spcPts val="1600"/>
              </a:lnSpc>
              <a:spcBef>
                <a:spcPts val="0"/>
              </a:spcBef>
            </a:pPr>
            <a:r>
              <a:rPr lang="en-GB" sz="1800" dirty="0">
                <a:latin typeface="Times New Roman" panose="02020603050405020304" pitchFamily="18" charset="0"/>
                <a:ea typeface="Calibri" panose="020F0502020204030204" pitchFamily="34" charset="0"/>
              </a:rPr>
              <a:t>	</a:t>
            </a:r>
          </a:p>
          <a:p>
            <a:pPr marL="800100" lvl="1" indent="-342900" algn="just">
              <a:lnSpc>
                <a:spcPts val="1600"/>
              </a:lnSpc>
              <a:spcBef>
                <a:spcPts val="0"/>
              </a:spcBef>
              <a:buAutoNum type="alphaLcPeriod" startAt="6"/>
            </a:pPr>
            <a:endParaRPr lang="en-GB" dirty="0">
              <a:latin typeface="Times New Roman" panose="02020603050405020304" pitchFamily="18" charset="0"/>
              <a:ea typeface="Calibri" panose="020F0502020204030204" pitchFamily="34" charset="0"/>
            </a:endParaRPr>
          </a:p>
          <a:p>
            <a:pPr lvl="1" algn="just">
              <a:lnSpc>
                <a:spcPts val="1600"/>
              </a:lnSpc>
              <a:spcBef>
                <a:spcPts val="0"/>
              </a:spcBef>
            </a:pPr>
            <a:endParaRPr lang="en-US" sz="1800"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endParaRPr lang="en-GB" sz="1800" dirty="0">
              <a:latin typeface="Times New Roman" panose="02020603050405020304" pitchFamily="18" charset="0"/>
              <a:ea typeface="Calibri" panose="020F0502020204030204" pitchFamily="34" charset="0"/>
            </a:endParaRPr>
          </a:p>
          <a:p>
            <a:pPr marL="800100" lvl="1" indent="-342900" algn="just">
              <a:lnSpc>
                <a:spcPts val="1600"/>
              </a:lnSpc>
              <a:spcBef>
                <a:spcPts val="0"/>
              </a:spcBef>
              <a:buAutoNum type="alphaLcPeriod" startAt="7"/>
            </a:pPr>
            <a:r>
              <a:rPr lang="en-GB" sz="1800" dirty="0">
                <a:latin typeface="Times New Roman" panose="02020603050405020304" pitchFamily="18" charset="0"/>
                <a:ea typeface="Calibri" panose="020F0502020204030204" pitchFamily="34" charset="0"/>
              </a:rPr>
              <a:t>How to better engage CEEMS countries/economies in the RT?;</a:t>
            </a:r>
          </a:p>
          <a:p>
            <a:pPr marL="800100" lvl="1" indent="-342900" algn="just">
              <a:lnSpc>
                <a:spcPts val="1600"/>
              </a:lnSpc>
              <a:spcBef>
                <a:spcPts val="0"/>
              </a:spcBef>
              <a:buAutoNum type="alphaLcPeriod" startAt="7"/>
            </a:pPr>
            <a:endParaRPr lang="en-GB" dirty="0">
              <a:latin typeface="Times New Roman" panose="02020603050405020304" pitchFamily="18" charset="0"/>
              <a:ea typeface="Calibri" panose="020F0502020204030204" pitchFamily="34" charset="0"/>
            </a:endParaRPr>
          </a:p>
          <a:p>
            <a:pPr lvl="2" algn="just"/>
            <a:r>
              <a:rPr lang="en-GB" dirty="0">
                <a:solidFill>
                  <a:srgbClr val="00B050"/>
                </a:solidFill>
                <a:latin typeface="Times New Roman" panose="02020603050405020304" pitchFamily="18" charset="0"/>
                <a:ea typeface="Calibri" panose="020F0502020204030204" pitchFamily="34" charset="0"/>
              </a:rPr>
              <a:t>This will continue to be pursued, although the CEEMS countries/economies are typically more engaged in the individual RLMO meetings. The particular matter of better addressing CEEMS needs for R 76 initial and subsequent verification was briefly discussed.</a:t>
            </a:r>
            <a:endParaRPr lang="en-US" dirty="0">
              <a:solidFill>
                <a:srgbClr val="00B050"/>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15667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11</a:t>
            </a:fld>
            <a:endParaRPr lang="en-GB"/>
          </a:p>
        </p:txBody>
      </p:sp>
      <p:sp>
        <p:nvSpPr>
          <p:cNvPr id="7" name="Title 2">
            <a:extLst>
              <a:ext uri="{FF2B5EF4-FFF2-40B4-BE49-F238E27FC236}">
                <a16:creationId xmlns:a16="http://schemas.microsoft.com/office/drawing/2014/main" id="{814EC089-78A3-4D46-B853-BC5746DDE7ED}"/>
              </a:ext>
            </a:extLst>
          </p:cNvPr>
          <p:cNvSpPr txBox="1">
            <a:spLocks/>
          </p:cNvSpPr>
          <p:nvPr/>
        </p:nvSpPr>
        <p:spPr>
          <a:xfrm>
            <a:off x="519345" y="825820"/>
            <a:ext cx="8767763" cy="864096"/>
          </a:xfrm>
          <a:prstGeom prst="rect">
            <a:avLst/>
          </a:prstGeom>
        </p:spPr>
        <p:txBody>
          <a:bodyPr vert="horz" lIns="91440" tIns="45720" rIns="91440" bIns="45720" rtlCol="0" anchor="ctr" anchorCtr="0">
            <a:normAutofit fontScale="97500"/>
          </a:bodyPr>
          <a:lstStyle>
            <a:lvl1pPr algn="ctr" defTabSz="914400" rtl="0" eaLnBrk="1" latinLnBrk="0" hangingPunct="1">
              <a:lnSpc>
                <a:spcPct val="90000"/>
              </a:lnSpc>
              <a:spcBef>
                <a:spcPct val="0"/>
              </a:spcBef>
              <a:buNone/>
              <a:defRPr sz="4800" b="1" kern="1200">
                <a:solidFill>
                  <a:schemeClr val="tx1"/>
                </a:solidFill>
                <a:latin typeface="+mn-lt"/>
                <a:ea typeface="+mj-ea"/>
                <a:cs typeface="+mj-cs"/>
              </a:defRPr>
            </a:lvl1pPr>
          </a:lstStyle>
          <a:p>
            <a:r>
              <a:rPr lang="en-US" sz="2800" dirty="0"/>
              <a:t>Brief Highlights from the 2022 RLMO RT Presentations</a:t>
            </a:r>
          </a:p>
        </p:txBody>
      </p:sp>
      <p:sp>
        <p:nvSpPr>
          <p:cNvPr id="3" name="Rectangle 1">
            <a:extLst>
              <a:ext uri="{FF2B5EF4-FFF2-40B4-BE49-F238E27FC236}">
                <a16:creationId xmlns:a16="http://schemas.microsoft.com/office/drawing/2014/main" id="{EE7BEB79-5BDC-4E90-9C79-36301D4F7258}"/>
              </a:ext>
            </a:extLst>
          </p:cNvPr>
          <p:cNvSpPr>
            <a:spLocks noChangeArrowheads="1"/>
          </p:cNvSpPr>
          <p:nvPr/>
        </p:nvSpPr>
        <p:spPr bwMode="auto">
          <a:xfrm>
            <a:off x="517579" y="1418744"/>
            <a:ext cx="8678173"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sz="2400" u="sng" dirty="0"/>
              <a:t>AFRIMETS</a:t>
            </a:r>
            <a:r>
              <a:rPr lang="en-US" sz="2400" dirty="0"/>
              <a:t>:</a:t>
            </a:r>
            <a:r>
              <a:rPr lang="en-US" sz="2000" dirty="0"/>
              <a:t> </a:t>
            </a:r>
            <a:r>
              <a:rPr kumimoji="0" lang="en-US" altLang="en-US" sz="2000" b="0" i="0" u="none" strike="noStrike" cap="none" normalizeH="0" baseline="0" dirty="0">
                <a:ln>
                  <a:noFill/>
                </a:ln>
                <a:effectLst/>
                <a:ea typeface="Calibri" panose="020F0502020204030204" pitchFamily="34" charset="0"/>
              </a:rPr>
              <a:t>15</a:t>
            </a:r>
            <a:r>
              <a:rPr kumimoji="0" lang="en-US" altLang="en-US" sz="2000" b="0" i="0" u="none" strike="noStrike" cap="none" normalizeH="0" baseline="30000" dirty="0">
                <a:ln>
                  <a:noFill/>
                </a:ln>
                <a:effectLst/>
                <a:ea typeface="Calibri" panose="020F0502020204030204" pitchFamily="34" charset="0"/>
              </a:rPr>
              <a:t>th</a:t>
            </a:r>
            <a:r>
              <a:rPr kumimoji="0" lang="en-US" altLang="en-US" sz="2000" b="0" i="0" u="none" strike="noStrike" cap="none" normalizeH="0" baseline="0" dirty="0">
                <a:ln>
                  <a:noFill/>
                </a:ln>
                <a:effectLst/>
                <a:ea typeface="Calibri" panose="020F0502020204030204" pitchFamily="34" charset="0"/>
              </a:rPr>
              <a:t> AFRIMETS General Assembly took place virtually from 18 to 21 July 2022 the main focus being the self-sustainability of AFRIMETS </a:t>
            </a:r>
            <a:endParaRPr kumimoji="0" lang="en-US" alt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rgbClr val="1F497D"/>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B050"/>
                </a:solidFill>
                <a:effectLst/>
                <a:ea typeface="Calibri" panose="020F0502020204030204" pitchFamily="34" charset="0"/>
              </a:rPr>
              <a:t>- </a:t>
            </a:r>
            <a:r>
              <a:rPr kumimoji="0" lang="en-GB" altLang="en-US" sz="2000" b="0" i="0" u="none" strike="noStrike" cap="none" normalizeH="0" baseline="0" dirty="0">
                <a:ln>
                  <a:noFill/>
                </a:ln>
                <a:solidFill>
                  <a:srgbClr val="00B050"/>
                </a:solidFill>
                <a:effectLst/>
                <a:ea typeface="Calibri" panose="020F0502020204030204" pitchFamily="34" charset="0"/>
              </a:rPr>
              <a:t>Meeting of AFRIMETS Technical Committee Legal and a Workshop took place virtually before the AFRIMETS GA from 12 to 13 July 2022</a:t>
            </a:r>
            <a:endParaRPr kumimoji="0" lang="en-US" altLang="en-US" sz="2000" b="0" i="0" u="none" strike="noStrike" cap="none" normalizeH="0" baseline="0" dirty="0">
              <a:ln>
                <a:noFill/>
              </a:ln>
              <a:solidFill>
                <a:srgbClr val="00B05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altLang="en-US" sz="2000" b="0" i="0" u="none" strike="noStrike" cap="none" normalizeH="0" baseline="0" dirty="0">
              <a:ln>
                <a:noFill/>
              </a:ln>
              <a:solidFill>
                <a:srgbClr val="1F497D"/>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ZA" altLang="en-US" sz="2000" b="0" i="0" u="none" strike="noStrike" cap="none" normalizeH="0" baseline="0" dirty="0">
                <a:ln>
                  <a:noFill/>
                </a:ln>
                <a:effectLst/>
                <a:ea typeface="Calibri" panose="020F0502020204030204" pitchFamily="34" charset="0"/>
              </a:rPr>
              <a:t>- AFRIMETS TC Legal Workshop that was held on 13 July 2022 </a:t>
            </a:r>
            <a:r>
              <a:rPr kumimoji="0" lang="en-US" altLang="en-US" sz="2000" b="0" i="0" u="none" strike="noStrike" cap="none" normalizeH="0" baseline="0" dirty="0">
                <a:ln>
                  <a:noFill/>
                </a:ln>
                <a:effectLst/>
                <a:ea typeface="Calibri" panose="020F0502020204030204" pitchFamily="34" charset="0"/>
              </a:rPr>
              <a:t>focused on the regulation of smart electricity meters and was led by 3 distinguished international guests :</a:t>
            </a:r>
            <a:endParaRPr kumimoji="0" lang="en-US" alt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effectLst/>
                <a:ea typeface="Calibri" panose="020F0502020204030204" pitchFamily="34" charset="0"/>
              </a:rPr>
              <a:t>Dr. Pavel Klenovský -Czech Metrology Institute Brno </a:t>
            </a:r>
            <a:endParaRPr kumimoji="0" lang="en-US" alt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effectLst/>
                <a:ea typeface="Calibri" panose="020F0502020204030204" pitchFamily="34" charset="0"/>
              </a:rPr>
              <a:t>Dr Juan Carlos Mateus Sánchez -INMETRO</a:t>
            </a:r>
            <a:endParaRPr kumimoji="0" lang="en-US" alt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effectLst/>
                <a:ea typeface="Calibri" panose="020F0502020204030204" pitchFamily="34" charset="0"/>
              </a:rPr>
              <a:t>Ms Sowmya Ramakrishnan -National Measurement Australia (NMIA) co-convener for the OIML TC 12/p 1. </a:t>
            </a:r>
            <a:endParaRPr kumimoji="0" lang="en-US" altLang="en-US" sz="2000" b="0" i="0" u="none" strike="noStrike" cap="none" normalizeH="0" baseline="0" dirty="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rgbClr val="1F497D"/>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B050"/>
                </a:solidFill>
                <a:effectLst/>
                <a:ea typeface="Calibri" panose="020F0502020204030204" pitchFamily="34" charset="0"/>
              </a:rPr>
              <a:t>AFRIMETS TC LEGAL decided that this workshop will be followed–up by similar such workshops.</a:t>
            </a:r>
            <a:endParaRPr kumimoji="0" lang="en-US" altLang="en-US" sz="2000" b="0" i="0" u="none" strike="noStrike" cap="none" normalizeH="0" baseline="0" dirty="0">
              <a:ln>
                <a:noFill/>
              </a:ln>
              <a:solidFill>
                <a:srgbClr val="00B050"/>
              </a:solidFill>
              <a:effectLst/>
            </a:endParaRPr>
          </a:p>
        </p:txBody>
      </p:sp>
    </p:spTree>
    <p:extLst>
      <p:ext uri="{BB962C8B-B14F-4D97-AF65-F5344CB8AC3E}">
        <p14:creationId xmlns:p14="http://schemas.microsoft.com/office/powerpoint/2010/main" val="526921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12</a:t>
            </a:fld>
            <a:endParaRPr lang="en-GB"/>
          </a:p>
        </p:txBody>
      </p:sp>
      <p:sp>
        <p:nvSpPr>
          <p:cNvPr id="6" name="Content Placeholder 3">
            <a:extLst>
              <a:ext uri="{FF2B5EF4-FFF2-40B4-BE49-F238E27FC236}">
                <a16:creationId xmlns:a16="http://schemas.microsoft.com/office/drawing/2014/main" id="{891A555D-A7B3-47FC-AF5F-365EEAA91A79}"/>
              </a:ext>
            </a:extLst>
          </p:cNvPr>
          <p:cNvSpPr txBox="1">
            <a:spLocks/>
          </p:cNvSpPr>
          <p:nvPr/>
        </p:nvSpPr>
        <p:spPr>
          <a:xfrm>
            <a:off x="1025371" y="2060849"/>
            <a:ext cx="8075240" cy="4176464"/>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u="sng" dirty="0"/>
              <a:t>APLMF</a:t>
            </a:r>
            <a:r>
              <a:rPr lang="en-US" dirty="0"/>
              <a:t>: Malaysia is the Secretariat; 27 APLMF member economies.</a:t>
            </a:r>
          </a:p>
          <a:p>
            <a:pPr algn="l">
              <a:lnSpc>
                <a:spcPct val="100000"/>
              </a:lnSpc>
            </a:pPr>
            <a:endParaRPr lang="en-US" dirty="0">
              <a:solidFill>
                <a:srgbClr val="00B050"/>
              </a:solidFill>
            </a:endParaRPr>
          </a:p>
          <a:p>
            <a:pPr algn="l">
              <a:lnSpc>
                <a:spcPct val="100000"/>
              </a:lnSpc>
            </a:pPr>
            <a:r>
              <a:rPr lang="en-US" dirty="0">
                <a:solidFill>
                  <a:srgbClr val="00B050"/>
                </a:solidFill>
              </a:rPr>
              <a:t>Besides e-learning modules and training courses on NAWIs and Fuel Dispensers, new workshops and training are envisioned on software, belt weighers and weighing-in-motion technology. Focus on e-learning will be maintained.</a:t>
            </a:r>
          </a:p>
          <a:p>
            <a:pPr algn="l">
              <a:lnSpc>
                <a:spcPct val="100000"/>
              </a:lnSpc>
            </a:pPr>
            <a:endParaRPr lang="en-US" dirty="0"/>
          </a:p>
          <a:p>
            <a:pPr algn="l">
              <a:lnSpc>
                <a:spcPct val="100000"/>
              </a:lnSpc>
            </a:pPr>
            <a:r>
              <a:rPr lang="en-US" dirty="0"/>
              <a:t>APLMF is adding two new Working Groups, on ‘Measurement of fuel’ and ‘Medical measurement’, bringing the total to eight Working Groups.</a:t>
            </a:r>
          </a:p>
        </p:txBody>
      </p:sp>
      <p:sp>
        <p:nvSpPr>
          <p:cNvPr id="7" name="Title 2">
            <a:extLst>
              <a:ext uri="{FF2B5EF4-FFF2-40B4-BE49-F238E27FC236}">
                <a16:creationId xmlns:a16="http://schemas.microsoft.com/office/drawing/2014/main" id="{814EC089-78A3-4D46-B853-BC5746DDE7ED}"/>
              </a:ext>
            </a:extLst>
          </p:cNvPr>
          <p:cNvSpPr txBox="1">
            <a:spLocks/>
          </p:cNvSpPr>
          <p:nvPr/>
        </p:nvSpPr>
        <p:spPr>
          <a:xfrm>
            <a:off x="519345" y="1196752"/>
            <a:ext cx="8767763" cy="864096"/>
          </a:xfrm>
          <a:prstGeom prst="rect">
            <a:avLst/>
          </a:prstGeom>
        </p:spPr>
        <p:txBody>
          <a:bodyPr vert="horz" lIns="91440" tIns="45720" rIns="91440" bIns="45720" rtlCol="0" anchor="ctr" anchorCtr="0">
            <a:normAutofit fontScale="97500"/>
          </a:bodyPr>
          <a:lstStyle>
            <a:lvl1pPr algn="ctr" defTabSz="914400" rtl="0" eaLnBrk="1" latinLnBrk="0" hangingPunct="1">
              <a:lnSpc>
                <a:spcPct val="90000"/>
              </a:lnSpc>
              <a:spcBef>
                <a:spcPct val="0"/>
              </a:spcBef>
              <a:buNone/>
              <a:defRPr sz="4800" b="1" kern="1200">
                <a:solidFill>
                  <a:schemeClr val="tx1"/>
                </a:solidFill>
                <a:latin typeface="+mn-lt"/>
                <a:ea typeface="+mj-ea"/>
                <a:cs typeface="+mj-cs"/>
              </a:defRPr>
            </a:lvl1pPr>
          </a:lstStyle>
          <a:p>
            <a:r>
              <a:rPr lang="en-US" sz="2800" dirty="0"/>
              <a:t>Brief Highlights from the 2022 RLMO RT Presentations</a:t>
            </a:r>
          </a:p>
        </p:txBody>
      </p:sp>
    </p:spTree>
    <p:extLst>
      <p:ext uri="{BB962C8B-B14F-4D97-AF65-F5344CB8AC3E}">
        <p14:creationId xmlns:p14="http://schemas.microsoft.com/office/powerpoint/2010/main" val="1345978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13</a:t>
            </a:fld>
            <a:endParaRPr lang="en-GB"/>
          </a:p>
        </p:txBody>
      </p:sp>
      <p:sp>
        <p:nvSpPr>
          <p:cNvPr id="7" name="Title 2">
            <a:extLst>
              <a:ext uri="{FF2B5EF4-FFF2-40B4-BE49-F238E27FC236}">
                <a16:creationId xmlns:a16="http://schemas.microsoft.com/office/drawing/2014/main" id="{918778ED-9411-4267-91E3-B634A21C5B91}"/>
              </a:ext>
            </a:extLst>
          </p:cNvPr>
          <p:cNvSpPr txBox="1">
            <a:spLocks/>
          </p:cNvSpPr>
          <p:nvPr/>
        </p:nvSpPr>
        <p:spPr>
          <a:xfrm>
            <a:off x="519345" y="1196752"/>
            <a:ext cx="8767763" cy="864096"/>
          </a:xfrm>
          <a:prstGeom prst="rect">
            <a:avLst/>
          </a:prstGeom>
        </p:spPr>
        <p:txBody>
          <a:bodyPr vert="horz" lIns="91440" tIns="45720" rIns="91440" bIns="45720" rtlCol="0" anchor="ctr" anchorCtr="0">
            <a:normAutofit fontScale="97500"/>
          </a:bodyPr>
          <a:lstStyle>
            <a:lvl1pPr algn="ctr" defTabSz="914400" rtl="0" eaLnBrk="1" latinLnBrk="0" hangingPunct="1">
              <a:lnSpc>
                <a:spcPct val="90000"/>
              </a:lnSpc>
              <a:spcBef>
                <a:spcPct val="0"/>
              </a:spcBef>
              <a:buNone/>
              <a:defRPr sz="4800" b="1" kern="1200">
                <a:solidFill>
                  <a:schemeClr val="tx1"/>
                </a:solidFill>
                <a:latin typeface="+mn-lt"/>
                <a:ea typeface="+mj-ea"/>
                <a:cs typeface="+mj-cs"/>
              </a:defRPr>
            </a:lvl1pPr>
          </a:lstStyle>
          <a:p>
            <a:r>
              <a:rPr lang="en-US" sz="2800" dirty="0"/>
              <a:t>Brief Highlights from the 2022 RLMO RT Presentations</a:t>
            </a:r>
          </a:p>
        </p:txBody>
      </p:sp>
      <p:sp>
        <p:nvSpPr>
          <p:cNvPr id="8" name="Content Placeholder 3">
            <a:extLst>
              <a:ext uri="{FF2B5EF4-FFF2-40B4-BE49-F238E27FC236}">
                <a16:creationId xmlns:a16="http://schemas.microsoft.com/office/drawing/2014/main" id="{170CCDFD-EF31-461F-8286-666153F8F22D}"/>
              </a:ext>
            </a:extLst>
          </p:cNvPr>
          <p:cNvSpPr txBox="1">
            <a:spLocks/>
          </p:cNvSpPr>
          <p:nvPr/>
        </p:nvSpPr>
        <p:spPr>
          <a:xfrm>
            <a:off x="681037" y="2197879"/>
            <a:ext cx="8606071" cy="401314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u="sng" dirty="0"/>
              <a:t>COOMET</a:t>
            </a:r>
            <a:r>
              <a:rPr lang="en-US" dirty="0"/>
              <a:t>: </a:t>
            </a:r>
            <a:r>
              <a:rPr lang="en-US" sz="1800" dirty="0"/>
              <a:t>Currently 14 Full Members and 5 Associate Members</a:t>
            </a:r>
          </a:p>
          <a:p>
            <a:pPr marL="0" marR="0" algn="just">
              <a:spcBef>
                <a:spcPts val="0"/>
              </a:spcBef>
              <a:spcAft>
                <a:spcPts val="0"/>
              </a:spcAft>
              <a:tabLst>
                <a:tab pos="2969895" algn="ctr"/>
                <a:tab pos="5940425" algn="r"/>
              </a:tabLst>
            </a:pP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tabLst>
                <a:tab pos="2969895" algn="ctr"/>
                <a:tab pos="5940425" algn="r"/>
              </a:tabLst>
            </a:pPr>
            <a:r>
              <a:rPr lang="en-US" sz="2000" dirty="0">
                <a:solidFill>
                  <a:srgbClr val="00B050"/>
                </a:solidFill>
                <a:effectLst/>
                <a:ea typeface="Times New Roman" panose="02020603050405020304" pitchFamily="18" charset="0"/>
              </a:rPr>
              <a:t>In 2022 work of COOMET TC 2 "Legal Metrology" continued on the translation of a number of OIML publications (</a:t>
            </a:r>
            <a:r>
              <a:rPr lang="en-GB" sz="2000" dirty="0">
                <a:solidFill>
                  <a:srgbClr val="00B050"/>
                </a:solidFill>
                <a:effectLst/>
                <a:ea typeface="Times New Roman" panose="02020603050405020304" pitchFamily="18" charset="0"/>
              </a:rPr>
              <a:t>D1:2020, D10, D30, D32, R75, G14</a:t>
            </a:r>
            <a:r>
              <a:rPr lang="en-US" sz="2000" dirty="0">
                <a:solidFill>
                  <a:srgbClr val="00B050"/>
                </a:solidFill>
                <a:effectLst/>
                <a:ea typeface="Times New Roman" panose="02020603050405020304" pitchFamily="18" charset="0"/>
              </a:rPr>
              <a:t>) and </a:t>
            </a:r>
            <a:r>
              <a:rPr lang="en-GB" sz="2000" dirty="0">
                <a:solidFill>
                  <a:srgbClr val="00B050"/>
                </a:solidFill>
                <a:effectLst/>
                <a:ea typeface="Times New Roman" panose="02020603050405020304" pitchFamily="18" charset="0"/>
              </a:rPr>
              <a:t>the Brochure UNIDO-OIML "Certification of measuring instruments"</a:t>
            </a:r>
            <a:r>
              <a:rPr lang="en-US" sz="2000" dirty="0">
                <a:solidFill>
                  <a:srgbClr val="00B050"/>
                </a:solidFill>
                <a:effectLst/>
                <a:ea typeface="Times New Roman" panose="02020603050405020304" pitchFamily="18" charset="0"/>
              </a:rPr>
              <a:t>.</a:t>
            </a:r>
          </a:p>
          <a:p>
            <a:pPr marL="0" marR="0" algn="just">
              <a:spcBef>
                <a:spcPts val="0"/>
              </a:spcBef>
              <a:spcAft>
                <a:spcPts val="0"/>
              </a:spcAft>
              <a:tabLst>
                <a:tab pos="2969895" algn="ctr"/>
                <a:tab pos="5940425" algn="r"/>
              </a:tabLst>
            </a:pPr>
            <a:r>
              <a:rPr lang="en-US" sz="2000" dirty="0">
                <a:effectLst/>
                <a:ea typeface="Times New Roman" panose="02020603050405020304" pitchFamily="18" charset="0"/>
              </a:rPr>
              <a:t> </a:t>
            </a:r>
          </a:p>
          <a:p>
            <a:pPr marL="0" marR="0" algn="just">
              <a:spcBef>
                <a:spcPts val="0"/>
              </a:spcBef>
              <a:spcAft>
                <a:spcPts val="0"/>
              </a:spcAft>
              <a:tabLst>
                <a:tab pos="2969895" algn="ctr"/>
                <a:tab pos="5940425" algn="r"/>
              </a:tabLst>
            </a:pPr>
            <a:r>
              <a:rPr lang="en-GB" sz="2000" dirty="0">
                <a:effectLst/>
                <a:ea typeface="Times New Roman" panose="02020603050405020304" pitchFamily="18" charset="0"/>
              </a:rPr>
              <a:t>Tasks of COOMET TC</a:t>
            </a:r>
            <a:r>
              <a:rPr lang="en-US" sz="2000" dirty="0">
                <a:effectLst/>
                <a:ea typeface="Times New Roman" panose="02020603050405020304" pitchFamily="18" charset="0"/>
              </a:rPr>
              <a:t> 2 </a:t>
            </a:r>
            <a:r>
              <a:rPr lang="en-GB" sz="2000" dirty="0">
                <a:effectLst/>
                <a:ea typeface="Times New Roman" panose="02020603050405020304" pitchFamily="18" charset="0"/>
              </a:rPr>
              <a:t>for</a:t>
            </a:r>
            <a:r>
              <a:rPr lang="en-US" sz="2000" dirty="0">
                <a:effectLst/>
                <a:ea typeface="Times New Roman" panose="02020603050405020304" pitchFamily="18" charset="0"/>
              </a:rPr>
              <a:t> 2022-2023: </a:t>
            </a:r>
          </a:p>
          <a:p>
            <a:pPr marL="342900" marR="0" lvl="0" indent="-342900" algn="just">
              <a:lnSpc>
                <a:spcPct val="100000"/>
              </a:lnSpc>
              <a:spcBef>
                <a:spcPts val="0"/>
              </a:spcBef>
              <a:spcAft>
                <a:spcPts val="0"/>
              </a:spcAft>
              <a:buFont typeface="Symbol" panose="05050102010706020507" pitchFamily="18" charset="2"/>
              <a:buChar char=""/>
              <a:tabLst>
                <a:tab pos="2969895" algn="ctr"/>
                <a:tab pos="5940425" algn="r"/>
                <a:tab pos="450215" algn="ctr"/>
                <a:tab pos="5940425" algn="r"/>
              </a:tabLst>
            </a:pPr>
            <a:r>
              <a:rPr lang="en-US" sz="2000" dirty="0">
                <a:solidFill>
                  <a:srgbClr val="00B050"/>
                </a:solidFill>
                <a:effectLst/>
                <a:ea typeface="Times New Roman" panose="02020603050405020304" pitchFamily="18" charset="0"/>
              </a:rPr>
              <a:t>translation o</a:t>
            </a:r>
            <a:r>
              <a:rPr lang="en-GB" sz="2000" dirty="0">
                <a:solidFill>
                  <a:srgbClr val="00B050"/>
                </a:solidFill>
                <a:effectLst/>
                <a:ea typeface="Times New Roman" panose="02020603050405020304" pitchFamily="18" charset="0"/>
              </a:rPr>
              <a:t>f D11, D31, D 33, R125</a:t>
            </a:r>
            <a:r>
              <a:rPr lang="en-US" sz="2000" dirty="0">
                <a:solidFill>
                  <a:srgbClr val="00B050"/>
                </a:solidFill>
                <a:effectLst/>
                <a:ea typeface="Times New Roman" panose="02020603050405020304" pitchFamily="18" charset="0"/>
              </a:rPr>
              <a:t>;</a:t>
            </a:r>
          </a:p>
          <a:p>
            <a:pPr marL="342900" marR="0" lvl="0" indent="-342900" algn="just">
              <a:lnSpc>
                <a:spcPct val="100000"/>
              </a:lnSpc>
              <a:spcBef>
                <a:spcPts val="0"/>
              </a:spcBef>
              <a:spcAft>
                <a:spcPts val="0"/>
              </a:spcAft>
              <a:buFont typeface="Symbol" panose="05050102010706020507" pitchFamily="18" charset="2"/>
              <a:buChar char=""/>
              <a:tabLst>
                <a:tab pos="2969895" algn="ctr"/>
                <a:tab pos="5940425" algn="r"/>
                <a:tab pos="450215" algn="ctr"/>
                <a:tab pos="5940425" algn="r"/>
              </a:tabLst>
            </a:pPr>
            <a:r>
              <a:rPr lang="en-GB" sz="2000" dirty="0">
                <a:effectLst/>
                <a:ea typeface="Times New Roman" panose="02020603050405020304" pitchFamily="18" charset="0"/>
              </a:rPr>
              <a:t>update of COOMET Recommendations</a:t>
            </a:r>
            <a:r>
              <a:rPr lang="ru-RU" sz="2000" dirty="0">
                <a:effectLst/>
                <a:ea typeface="Times New Roman" panose="02020603050405020304" pitchFamily="18" charset="0"/>
              </a:rPr>
              <a:t>;</a:t>
            </a:r>
            <a:endParaRPr lang="en-US" sz="2000" dirty="0">
              <a:effectLst/>
              <a:ea typeface="Times New Roman" panose="02020603050405020304" pitchFamily="18" charset="0"/>
            </a:endParaRPr>
          </a:p>
          <a:p>
            <a:pPr marL="342900" marR="0" lvl="0" indent="-342900" algn="just">
              <a:lnSpc>
                <a:spcPct val="100000"/>
              </a:lnSpc>
              <a:spcBef>
                <a:spcPts val="0"/>
              </a:spcBef>
              <a:spcAft>
                <a:spcPts val="0"/>
              </a:spcAft>
              <a:buFont typeface="Symbol" panose="05050102010706020507" pitchFamily="18" charset="2"/>
              <a:buChar char=""/>
              <a:tabLst>
                <a:tab pos="2969895" algn="ctr"/>
                <a:tab pos="5940425" algn="r"/>
                <a:tab pos="450215" algn="ctr"/>
                <a:tab pos="5940425" algn="r"/>
              </a:tabLst>
            </a:pPr>
            <a:r>
              <a:rPr lang="en-US" sz="2000" dirty="0">
                <a:solidFill>
                  <a:srgbClr val="00B050"/>
                </a:solidFill>
                <a:effectLst/>
                <a:ea typeface="Times New Roman" panose="02020603050405020304" pitchFamily="18" charset="0"/>
              </a:rPr>
              <a:t>implementation of the COOMET project (</a:t>
            </a:r>
            <a:r>
              <a:rPr lang="lt-LT" sz="2000" dirty="0">
                <a:solidFill>
                  <a:srgbClr val="00B050"/>
                </a:solidFill>
                <a:effectLst/>
                <a:ea typeface="Times New Roman" panose="02020603050405020304" pitchFamily="18" charset="0"/>
              </a:rPr>
              <a:t>71</a:t>
            </a:r>
            <a:r>
              <a:rPr lang="en-US" sz="2000" dirty="0">
                <a:solidFill>
                  <a:srgbClr val="00B050"/>
                </a:solidFill>
                <a:effectLst/>
                <a:ea typeface="Times New Roman" panose="02020603050405020304" pitchFamily="18" charset="0"/>
              </a:rPr>
              <a:t>6</a:t>
            </a:r>
            <a:r>
              <a:rPr lang="lt-LT" sz="2000" dirty="0">
                <a:solidFill>
                  <a:srgbClr val="00B050"/>
                </a:solidFill>
                <a:effectLst/>
                <a:ea typeface="Times New Roman" panose="02020603050405020304" pitchFamily="18" charset="0"/>
              </a:rPr>
              <a:t>/</a:t>
            </a:r>
            <a:r>
              <a:rPr lang="en-US" sz="2000" dirty="0">
                <a:solidFill>
                  <a:srgbClr val="00B050"/>
                </a:solidFill>
                <a:effectLst/>
                <a:ea typeface="Times New Roman" panose="02020603050405020304" pitchFamily="18" charset="0"/>
              </a:rPr>
              <a:t>BY-</a:t>
            </a:r>
            <a:r>
              <a:rPr lang="ru-RU" sz="2000" dirty="0">
                <a:solidFill>
                  <a:srgbClr val="00B050"/>
                </a:solidFill>
                <a:effectLst/>
                <a:ea typeface="Times New Roman" panose="02020603050405020304" pitchFamily="18" charset="0"/>
              </a:rPr>
              <a:t>а</a:t>
            </a:r>
            <a:r>
              <a:rPr lang="lt-LT" sz="2000" dirty="0">
                <a:solidFill>
                  <a:srgbClr val="00B050"/>
                </a:solidFill>
                <a:effectLst/>
                <a:ea typeface="Times New Roman" panose="02020603050405020304" pitchFamily="18" charset="0"/>
              </a:rPr>
              <a:t>/17 </a:t>
            </a:r>
            <a:r>
              <a:rPr lang="en-US" sz="2000" dirty="0">
                <a:solidFill>
                  <a:srgbClr val="00B050"/>
                </a:solidFill>
                <a:effectLst/>
                <a:ea typeface="Times New Roman" panose="02020603050405020304" pitchFamily="18" charset="0"/>
              </a:rPr>
              <a:t>"Development of rules for setting up reverification and recalibration intervals for measuring instruments used in the field of LM" and </a:t>
            </a:r>
            <a:r>
              <a:rPr lang="lt-LT" sz="2000" dirty="0">
                <a:solidFill>
                  <a:srgbClr val="00B050"/>
                </a:solidFill>
                <a:effectLst/>
                <a:ea typeface="Times New Roman" panose="02020603050405020304" pitchFamily="18" charset="0"/>
              </a:rPr>
              <a:t>797/</a:t>
            </a:r>
            <a:r>
              <a:rPr lang="en-US" sz="2000" dirty="0">
                <a:solidFill>
                  <a:srgbClr val="00B050"/>
                </a:solidFill>
                <a:effectLst/>
                <a:ea typeface="Times New Roman" panose="02020603050405020304" pitchFamily="18" charset="0"/>
              </a:rPr>
              <a:t>BY/19 "Review of approaches to the metrological support of medical measuring instruments").</a:t>
            </a:r>
          </a:p>
          <a:p>
            <a:pPr marL="0" marR="0" algn="just">
              <a:spcBef>
                <a:spcPts val="0"/>
              </a:spcBef>
              <a:spcAft>
                <a:spcPts val="0"/>
              </a:spcAft>
              <a:tabLst>
                <a:tab pos="2969895" algn="ctr"/>
                <a:tab pos="5940425" algn="r"/>
              </a:tabLst>
            </a:pPr>
            <a:r>
              <a:rPr lang="en-US" sz="1800" dirty="0">
                <a:effectLst/>
                <a:latin typeface="Times New Roman" panose="02020603050405020304" pitchFamily="18" charset="0"/>
                <a:ea typeface="Times New Roman" panose="02020603050405020304" pitchFamily="18" charset="0"/>
              </a:rPr>
              <a:t> </a:t>
            </a:r>
          </a:p>
          <a:p>
            <a:pPr algn="l"/>
            <a:endParaRPr lang="en-US" sz="1800" u="sng" dirty="0"/>
          </a:p>
        </p:txBody>
      </p:sp>
    </p:spTree>
    <p:extLst>
      <p:ext uri="{BB962C8B-B14F-4D97-AF65-F5344CB8AC3E}">
        <p14:creationId xmlns:p14="http://schemas.microsoft.com/office/powerpoint/2010/main" val="128535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14</a:t>
            </a:fld>
            <a:endParaRPr lang="en-GB"/>
          </a:p>
        </p:txBody>
      </p:sp>
      <p:sp>
        <p:nvSpPr>
          <p:cNvPr id="7" name="Title 2">
            <a:extLst>
              <a:ext uri="{FF2B5EF4-FFF2-40B4-BE49-F238E27FC236}">
                <a16:creationId xmlns:a16="http://schemas.microsoft.com/office/drawing/2014/main" id="{918778ED-9411-4267-91E3-B634A21C5B91}"/>
              </a:ext>
            </a:extLst>
          </p:cNvPr>
          <p:cNvSpPr txBox="1">
            <a:spLocks/>
          </p:cNvSpPr>
          <p:nvPr/>
        </p:nvSpPr>
        <p:spPr>
          <a:xfrm>
            <a:off x="519345" y="799938"/>
            <a:ext cx="8767763" cy="864096"/>
          </a:xfrm>
          <a:prstGeom prst="rect">
            <a:avLst/>
          </a:prstGeom>
        </p:spPr>
        <p:txBody>
          <a:bodyPr vert="horz" lIns="91440" tIns="45720" rIns="91440" bIns="45720" rtlCol="0" anchor="ctr" anchorCtr="0">
            <a:normAutofit fontScale="97500"/>
          </a:bodyPr>
          <a:lstStyle>
            <a:lvl1pPr algn="ctr" defTabSz="914400" rtl="0" eaLnBrk="1" latinLnBrk="0" hangingPunct="1">
              <a:lnSpc>
                <a:spcPct val="90000"/>
              </a:lnSpc>
              <a:spcBef>
                <a:spcPct val="0"/>
              </a:spcBef>
              <a:buNone/>
              <a:defRPr sz="4800" b="1" kern="1200">
                <a:solidFill>
                  <a:schemeClr val="tx1"/>
                </a:solidFill>
                <a:latin typeface="+mn-lt"/>
                <a:ea typeface="+mj-ea"/>
                <a:cs typeface="+mj-cs"/>
              </a:defRPr>
            </a:lvl1pPr>
          </a:lstStyle>
          <a:p>
            <a:r>
              <a:rPr lang="en-US" sz="2800" dirty="0"/>
              <a:t>Brief Highlights from the 2022 RLMO RT Presentations</a:t>
            </a:r>
          </a:p>
        </p:txBody>
      </p:sp>
      <p:sp>
        <p:nvSpPr>
          <p:cNvPr id="8" name="Content Placeholder 3">
            <a:extLst>
              <a:ext uri="{FF2B5EF4-FFF2-40B4-BE49-F238E27FC236}">
                <a16:creationId xmlns:a16="http://schemas.microsoft.com/office/drawing/2014/main" id="{170CCDFD-EF31-461F-8286-666153F8F22D}"/>
              </a:ext>
            </a:extLst>
          </p:cNvPr>
          <p:cNvSpPr txBox="1">
            <a:spLocks/>
          </p:cNvSpPr>
          <p:nvPr/>
        </p:nvSpPr>
        <p:spPr>
          <a:xfrm>
            <a:off x="681037" y="1493915"/>
            <a:ext cx="8606071" cy="388843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u="sng" dirty="0"/>
              <a:t>COOMET</a:t>
            </a:r>
            <a:r>
              <a:rPr lang="en-US" dirty="0"/>
              <a:t>:</a:t>
            </a:r>
            <a:r>
              <a:rPr lang="en-US" sz="2000" dirty="0"/>
              <a:t> continued</a:t>
            </a:r>
          </a:p>
          <a:p>
            <a:pPr marL="0" marR="0" algn="just">
              <a:spcBef>
                <a:spcPts val="0"/>
              </a:spcBef>
              <a:spcAft>
                <a:spcPts val="0"/>
              </a:spcAft>
              <a:tabLst>
                <a:tab pos="2969895" algn="ctr"/>
                <a:tab pos="5940425" algn="r"/>
              </a:tabLst>
            </a:pPr>
            <a:r>
              <a:rPr lang="en-US" sz="2000" dirty="0">
                <a:effectLst/>
                <a:ea typeface="Times New Roman" panose="02020603050405020304" pitchFamily="18" charset="0"/>
              </a:rPr>
              <a:t> </a:t>
            </a:r>
          </a:p>
          <a:p>
            <a:pPr marL="0" marR="0" algn="just">
              <a:lnSpc>
                <a:spcPct val="100000"/>
              </a:lnSpc>
              <a:spcBef>
                <a:spcPts val="0"/>
              </a:spcBef>
              <a:spcAft>
                <a:spcPts val="0"/>
              </a:spcAft>
              <a:tabLst>
                <a:tab pos="2969895" algn="ctr"/>
                <a:tab pos="5940425" algn="r"/>
              </a:tabLst>
            </a:pPr>
            <a:r>
              <a:rPr lang="en-US" sz="2000" dirty="0">
                <a:effectLst/>
                <a:ea typeface="Times New Roman" panose="02020603050405020304" pitchFamily="18" charset="0"/>
              </a:rPr>
              <a:t>In August - September 2022 a survey was conducted among members of COOMET TC 2 on the issue</a:t>
            </a:r>
            <a:r>
              <a:rPr lang="en-GB" sz="2000" dirty="0">
                <a:effectLst/>
                <a:ea typeface="Times New Roman" panose="02020603050405020304" pitchFamily="18" charset="0"/>
              </a:rPr>
              <a:t> "Regulation of smart meters"</a:t>
            </a:r>
            <a:r>
              <a:rPr lang="en-US" sz="2000" dirty="0">
                <a:effectLst/>
                <a:ea typeface="Times New Roman" panose="02020603050405020304" pitchFamily="18" charset="0"/>
              </a:rPr>
              <a:t>. It is appropriate to continue discussion of the problem of using smart meters in COOMET countries within TC 2.</a:t>
            </a:r>
          </a:p>
          <a:p>
            <a:pPr marL="0" marR="0" algn="just">
              <a:lnSpc>
                <a:spcPct val="100000"/>
              </a:lnSpc>
              <a:spcBef>
                <a:spcPts val="0"/>
              </a:spcBef>
              <a:spcAft>
                <a:spcPts val="0"/>
              </a:spcAft>
              <a:tabLst>
                <a:tab pos="2969895" algn="ctr"/>
                <a:tab pos="5940425" algn="r"/>
              </a:tabLst>
            </a:pPr>
            <a:r>
              <a:rPr lang="en-US" sz="2000" dirty="0">
                <a:effectLst/>
                <a:ea typeface="Times New Roman" panose="02020603050405020304" pitchFamily="18" charset="0"/>
              </a:rPr>
              <a:t> </a:t>
            </a:r>
          </a:p>
          <a:p>
            <a:pPr marL="0" marR="0" algn="just">
              <a:lnSpc>
                <a:spcPct val="100000"/>
              </a:lnSpc>
              <a:spcBef>
                <a:spcPts val="0"/>
              </a:spcBef>
              <a:spcAft>
                <a:spcPts val="0"/>
              </a:spcAft>
              <a:tabLst>
                <a:tab pos="2969895" algn="ctr"/>
                <a:tab pos="5940425" algn="r"/>
              </a:tabLst>
            </a:pPr>
            <a:r>
              <a:rPr lang="en-US" sz="2000" dirty="0">
                <a:solidFill>
                  <a:srgbClr val="00B050"/>
                </a:solidFill>
                <a:effectLst/>
                <a:ea typeface="Times New Roman" panose="02020603050405020304" pitchFamily="18" charset="0"/>
              </a:rPr>
              <a:t>In 2022 a COOMET Task Group on the Issues of Digital Transformation in Metrology was established.  A draft COOMET Concept for the issues of digital transformation in metrology</a:t>
            </a:r>
            <a:r>
              <a:rPr lang="en-US" sz="2000" b="1" dirty="0">
                <a:solidFill>
                  <a:srgbClr val="00B050"/>
                </a:solidFill>
                <a:effectLst/>
                <a:ea typeface="Times New Roman" panose="02020603050405020304" pitchFamily="18" charset="0"/>
              </a:rPr>
              <a:t> </a:t>
            </a:r>
            <a:r>
              <a:rPr lang="en-US" sz="2000" dirty="0">
                <a:solidFill>
                  <a:srgbClr val="00B050"/>
                </a:solidFill>
                <a:effectLst/>
                <a:ea typeface="Times New Roman" panose="02020603050405020304" pitchFamily="18" charset="0"/>
              </a:rPr>
              <a:t>and Roadmap for the implementation of the Concept are under discussion.</a:t>
            </a:r>
          </a:p>
          <a:p>
            <a:pPr marL="0" marR="0" algn="just">
              <a:lnSpc>
                <a:spcPct val="100000"/>
              </a:lnSpc>
              <a:spcBef>
                <a:spcPts val="0"/>
              </a:spcBef>
              <a:spcAft>
                <a:spcPts val="0"/>
              </a:spcAft>
              <a:tabLst>
                <a:tab pos="2969895" algn="ctr"/>
                <a:tab pos="5940425" algn="r"/>
              </a:tabLst>
            </a:pPr>
            <a:r>
              <a:rPr lang="en-US" sz="2000" dirty="0">
                <a:effectLst/>
                <a:ea typeface="Times New Roman" panose="02020603050405020304" pitchFamily="18" charset="0"/>
              </a:rPr>
              <a:t> </a:t>
            </a:r>
          </a:p>
          <a:p>
            <a:pPr marL="0" marR="0" algn="just">
              <a:lnSpc>
                <a:spcPct val="100000"/>
              </a:lnSpc>
              <a:spcBef>
                <a:spcPts val="0"/>
              </a:spcBef>
              <a:spcAft>
                <a:spcPts val="0"/>
              </a:spcAft>
              <a:tabLst>
                <a:tab pos="2969895" algn="ctr"/>
                <a:tab pos="5940425" algn="r"/>
              </a:tabLst>
            </a:pPr>
            <a:r>
              <a:rPr lang="en-US" sz="2000" dirty="0">
                <a:effectLst/>
                <a:ea typeface="Times New Roman" panose="02020603050405020304" pitchFamily="18" charset="0"/>
              </a:rPr>
              <a:t>The 23</a:t>
            </a:r>
            <a:r>
              <a:rPr lang="en-US" sz="2000" baseline="30000" dirty="0">
                <a:effectLst/>
                <a:ea typeface="Times New Roman" panose="02020603050405020304" pitchFamily="18" charset="0"/>
              </a:rPr>
              <a:t>rd</a:t>
            </a:r>
            <a:r>
              <a:rPr lang="en-US" sz="2000" dirty="0">
                <a:effectLst/>
                <a:ea typeface="Times New Roman" panose="02020603050405020304" pitchFamily="18" charset="0"/>
              </a:rPr>
              <a:t> COOMET TC 2 online meeting will be held in December 2022.</a:t>
            </a:r>
          </a:p>
          <a:p>
            <a:pPr marL="0" marR="0" algn="just">
              <a:lnSpc>
                <a:spcPct val="100000"/>
              </a:lnSpc>
              <a:spcBef>
                <a:spcPts val="0"/>
              </a:spcBef>
              <a:spcAft>
                <a:spcPts val="0"/>
              </a:spcAft>
              <a:tabLst>
                <a:tab pos="2969895" algn="ctr"/>
                <a:tab pos="5940425" algn="r"/>
              </a:tabLst>
            </a:pPr>
            <a:endParaRPr lang="en-US" sz="2000" dirty="0">
              <a:effectLst/>
              <a:ea typeface="Times New Roman" panose="02020603050405020304" pitchFamily="18" charset="0"/>
            </a:endParaRPr>
          </a:p>
          <a:p>
            <a:pPr marL="0" marR="0" algn="just">
              <a:lnSpc>
                <a:spcPct val="100000"/>
              </a:lnSpc>
              <a:spcBef>
                <a:spcPts val="0"/>
              </a:spcBef>
              <a:spcAft>
                <a:spcPts val="0"/>
              </a:spcAft>
              <a:tabLst>
                <a:tab pos="2969895" algn="ctr"/>
                <a:tab pos="5940425" algn="r"/>
              </a:tabLst>
            </a:pPr>
            <a:r>
              <a:rPr lang="en-US" sz="2000" dirty="0">
                <a:solidFill>
                  <a:srgbClr val="00B050"/>
                </a:solidFill>
                <a:effectLst/>
                <a:ea typeface="Times New Roman" panose="02020603050405020304" pitchFamily="18" charset="0"/>
              </a:rPr>
              <a:t>The 33</a:t>
            </a:r>
            <a:r>
              <a:rPr lang="en-US" sz="2000" baseline="30000" dirty="0">
                <a:solidFill>
                  <a:srgbClr val="00B050"/>
                </a:solidFill>
                <a:effectLst/>
                <a:ea typeface="Times New Roman" panose="02020603050405020304" pitchFamily="18" charset="0"/>
              </a:rPr>
              <a:t>rd</a:t>
            </a:r>
            <a:r>
              <a:rPr lang="en-US" sz="2000" dirty="0">
                <a:solidFill>
                  <a:srgbClr val="00B050"/>
                </a:solidFill>
                <a:effectLst/>
                <a:ea typeface="Times New Roman" panose="02020603050405020304" pitchFamily="18" charset="0"/>
              </a:rPr>
              <a:t> COOMET Committee online meeting will be held on 25 to 27 October 2022. </a:t>
            </a:r>
          </a:p>
          <a:p>
            <a:pPr algn="l"/>
            <a:endParaRPr lang="en-US" sz="1800" u="sng" dirty="0"/>
          </a:p>
        </p:txBody>
      </p:sp>
    </p:spTree>
    <p:extLst>
      <p:ext uri="{BB962C8B-B14F-4D97-AF65-F5344CB8AC3E}">
        <p14:creationId xmlns:p14="http://schemas.microsoft.com/office/powerpoint/2010/main" val="988738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15</a:t>
            </a:fld>
            <a:endParaRPr lang="en-GB"/>
          </a:p>
        </p:txBody>
      </p:sp>
      <p:sp>
        <p:nvSpPr>
          <p:cNvPr id="7" name="Title 2">
            <a:extLst>
              <a:ext uri="{FF2B5EF4-FFF2-40B4-BE49-F238E27FC236}">
                <a16:creationId xmlns:a16="http://schemas.microsoft.com/office/drawing/2014/main" id="{918778ED-9411-4267-91E3-B634A21C5B91}"/>
              </a:ext>
            </a:extLst>
          </p:cNvPr>
          <p:cNvSpPr txBox="1">
            <a:spLocks/>
          </p:cNvSpPr>
          <p:nvPr/>
        </p:nvSpPr>
        <p:spPr>
          <a:xfrm>
            <a:off x="519345" y="1196752"/>
            <a:ext cx="8767763" cy="864096"/>
          </a:xfrm>
          <a:prstGeom prst="rect">
            <a:avLst/>
          </a:prstGeom>
        </p:spPr>
        <p:txBody>
          <a:bodyPr vert="horz" lIns="91440" tIns="45720" rIns="91440" bIns="45720" rtlCol="0" anchor="ctr" anchorCtr="0">
            <a:normAutofit fontScale="97500"/>
          </a:bodyPr>
          <a:lstStyle>
            <a:lvl1pPr algn="ctr" defTabSz="914400" rtl="0" eaLnBrk="1" latinLnBrk="0" hangingPunct="1">
              <a:lnSpc>
                <a:spcPct val="90000"/>
              </a:lnSpc>
              <a:spcBef>
                <a:spcPct val="0"/>
              </a:spcBef>
              <a:buNone/>
              <a:defRPr sz="4800" b="1" kern="1200">
                <a:solidFill>
                  <a:schemeClr val="tx1"/>
                </a:solidFill>
                <a:latin typeface="+mn-lt"/>
                <a:ea typeface="+mj-ea"/>
                <a:cs typeface="+mj-cs"/>
              </a:defRPr>
            </a:lvl1pPr>
          </a:lstStyle>
          <a:p>
            <a:r>
              <a:rPr lang="en-US" sz="2800" dirty="0"/>
              <a:t>Brief Highlights from the 2022 RLMO RT Presentations</a:t>
            </a:r>
          </a:p>
        </p:txBody>
      </p:sp>
      <p:sp>
        <p:nvSpPr>
          <p:cNvPr id="8" name="Content Placeholder 3">
            <a:extLst>
              <a:ext uri="{FF2B5EF4-FFF2-40B4-BE49-F238E27FC236}">
                <a16:creationId xmlns:a16="http://schemas.microsoft.com/office/drawing/2014/main" id="{170CCDFD-EF31-461F-8286-666153F8F22D}"/>
              </a:ext>
            </a:extLst>
          </p:cNvPr>
          <p:cNvSpPr txBox="1">
            <a:spLocks/>
          </p:cNvSpPr>
          <p:nvPr/>
        </p:nvSpPr>
        <p:spPr>
          <a:xfrm>
            <a:off x="681037" y="1895875"/>
            <a:ext cx="8606071" cy="388843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en-US" sz="1800" u="sng" dirty="0"/>
          </a:p>
          <a:p>
            <a:pPr algn="l"/>
            <a:r>
              <a:rPr lang="en-US" u="sng" dirty="0"/>
              <a:t>GULFMET</a:t>
            </a:r>
            <a:r>
              <a:rPr lang="en-US" dirty="0"/>
              <a:t>: A GCC Certification Scheme is being developed based on the OIML-CS.</a:t>
            </a:r>
          </a:p>
          <a:p>
            <a:pPr algn="l">
              <a:lnSpc>
                <a:spcPct val="120000"/>
              </a:lnSpc>
            </a:pPr>
            <a:r>
              <a:rPr lang="en-US" dirty="0">
                <a:solidFill>
                  <a:srgbClr val="00B050"/>
                </a:solidFill>
              </a:rPr>
              <a:t>Also, the GCC Common Metrology Law has been updated and put forward to the Ministerial Committee.</a:t>
            </a:r>
          </a:p>
          <a:p>
            <a:pPr algn="l"/>
            <a:r>
              <a:rPr lang="en-US" dirty="0"/>
              <a:t>GULFMET attended the CEEMS AG meeting in July 2022.</a:t>
            </a:r>
          </a:p>
          <a:p>
            <a:pPr algn="l">
              <a:lnSpc>
                <a:spcPct val="120000"/>
              </a:lnSpc>
            </a:pPr>
            <a:r>
              <a:rPr lang="en-US" dirty="0">
                <a:solidFill>
                  <a:srgbClr val="00B050"/>
                </a:solidFill>
              </a:rPr>
              <a:t>GULFMET participated in-person at the IMEKO Conference on ‘Metrology and Digital Transformation’ held in Berlin in September 2022.</a:t>
            </a:r>
          </a:p>
        </p:txBody>
      </p:sp>
    </p:spTree>
    <p:extLst>
      <p:ext uri="{BB962C8B-B14F-4D97-AF65-F5344CB8AC3E}">
        <p14:creationId xmlns:p14="http://schemas.microsoft.com/office/powerpoint/2010/main" val="2477647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16</a:t>
            </a:fld>
            <a:endParaRPr lang="en-GB"/>
          </a:p>
        </p:txBody>
      </p:sp>
      <p:sp>
        <p:nvSpPr>
          <p:cNvPr id="6" name="Title 2">
            <a:extLst>
              <a:ext uri="{FF2B5EF4-FFF2-40B4-BE49-F238E27FC236}">
                <a16:creationId xmlns:a16="http://schemas.microsoft.com/office/drawing/2014/main" id="{94E32D59-BA3F-410B-B891-87BEC8F832EC}"/>
              </a:ext>
            </a:extLst>
          </p:cNvPr>
          <p:cNvSpPr txBox="1">
            <a:spLocks/>
          </p:cNvSpPr>
          <p:nvPr/>
        </p:nvSpPr>
        <p:spPr>
          <a:xfrm>
            <a:off x="519345" y="1196752"/>
            <a:ext cx="8767763" cy="864096"/>
          </a:xfrm>
          <a:prstGeom prst="rect">
            <a:avLst/>
          </a:prstGeom>
        </p:spPr>
        <p:txBody>
          <a:bodyPr vert="horz" lIns="91440" tIns="45720" rIns="91440" bIns="45720" rtlCol="0" anchor="ctr" anchorCtr="0">
            <a:normAutofit fontScale="97500"/>
          </a:bodyPr>
          <a:lstStyle>
            <a:lvl1pPr algn="ctr" defTabSz="914400" rtl="0" eaLnBrk="1" latinLnBrk="0" hangingPunct="1">
              <a:lnSpc>
                <a:spcPct val="90000"/>
              </a:lnSpc>
              <a:spcBef>
                <a:spcPct val="0"/>
              </a:spcBef>
              <a:buNone/>
              <a:defRPr sz="4800" b="1" kern="1200">
                <a:solidFill>
                  <a:schemeClr val="tx1"/>
                </a:solidFill>
                <a:latin typeface="+mn-lt"/>
                <a:ea typeface="+mj-ea"/>
                <a:cs typeface="+mj-cs"/>
              </a:defRPr>
            </a:lvl1pPr>
          </a:lstStyle>
          <a:p>
            <a:r>
              <a:rPr lang="en-US" sz="2800" dirty="0"/>
              <a:t>Brief Highlights from the 2022 RLMO RT Presentations</a:t>
            </a:r>
          </a:p>
        </p:txBody>
      </p:sp>
      <p:sp>
        <p:nvSpPr>
          <p:cNvPr id="7" name="Content Placeholder 3">
            <a:extLst>
              <a:ext uri="{FF2B5EF4-FFF2-40B4-BE49-F238E27FC236}">
                <a16:creationId xmlns:a16="http://schemas.microsoft.com/office/drawing/2014/main" id="{E23036D7-B365-4E6C-9D32-86A9271B5487}"/>
              </a:ext>
            </a:extLst>
          </p:cNvPr>
          <p:cNvSpPr txBox="1">
            <a:spLocks/>
          </p:cNvSpPr>
          <p:nvPr/>
        </p:nvSpPr>
        <p:spPr>
          <a:xfrm>
            <a:off x="901079" y="2021392"/>
            <a:ext cx="8075240" cy="4464496"/>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u="sng" dirty="0"/>
              <a:t>SIM</a:t>
            </a:r>
            <a:r>
              <a:rPr lang="en-US" dirty="0"/>
              <a:t>: A Repository of metrological verification of prepackaged products in the SIM countries is progressing using a template.</a:t>
            </a:r>
          </a:p>
          <a:p>
            <a:pPr algn="l"/>
            <a:r>
              <a:rPr lang="en-US" dirty="0">
                <a:solidFill>
                  <a:srgbClr val="00B050"/>
                </a:solidFill>
              </a:rPr>
              <a:t>The SIM Web Page on Legal Metrology has been updated, and meetings of the SIM LMWG are being held every three months.</a:t>
            </a:r>
          </a:p>
          <a:p>
            <a:pPr algn="l"/>
            <a:r>
              <a:rPr lang="en-US" dirty="0"/>
              <a:t>Training courses in the areas of Energy Meters, Non-Automatic Weighing Instruments, Fuel Dispensers and Software were identified as key needs in the SIM countries.</a:t>
            </a:r>
          </a:p>
          <a:p>
            <a:pPr algn="l"/>
            <a:r>
              <a:rPr lang="en-US" dirty="0">
                <a:solidFill>
                  <a:srgbClr val="00B050"/>
                </a:solidFill>
              </a:rPr>
              <a:t>SIMEL (Colombia), RBMLQ-I (Brazil), SICOMET (Argentina) and, recently, INACAL (Peru) continue to work on Digitalization systems in their countries.</a:t>
            </a:r>
          </a:p>
          <a:p>
            <a:pPr algn="l"/>
            <a:r>
              <a:rPr lang="en-US" dirty="0"/>
              <a:t>Regulation of Smart Electricity Meters is also becoming a priority in some of the SIM countries.</a:t>
            </a:r>
          </a:p>
          <a:p>
            <a:pPr algn="l"/>
            <a:endParaRPr lang="en-US" dirty="0"/>
          </a:p>
        </p:txBody>
      </p:sp>
    </p:spTree>
    <p:extLst>
      <p:ext uri="{BB962C8B-B14F-4D97-AF65-F5344CB8AC3E}">
        <p14:creationId xmlns:p14="http://schemas.microsoft.com/office/powerpoint/2010/main" val="2593668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17</a:t>
            </a:fld>
            <a:endParaRPr lang="en-GB"/>
          </a:p>
        </p:txBody>
      </p:sp>
      <p:sp>
        <p:nvSpPr>
          <p:cNvPr id="6" name="Title 2">
            <a:extLst>
              <a:ext uri="{FF2B5EF4-FFF2-40B4-BE49-F238E27FC236}">
                <a16:creationId xmlns:a16="http://schemas.microsoft.com/office/drawing/2014/main" id="{94E32D59-BA3F-410B-B891-87BEC8F832EC}"/>
              </a:ext>
            </a:extLst>
          </p:cNvPr>
          <p:cNvSpPr txBox="1">
            <a:spLocks/>
          </p:cNvSpPr>
          <p:nvPr/>
        </p:nvSpPr>
        <p:spPr>
          <a:xfrm>
            <a:off x="519345" y="1196752"/>
            <a:ext cx="8767763" cy="864096"/>
          </a:xfrm>
          <a:prstGeom prst="rect">
            <a:avLst/>
          </a:prstGeom>
        </p:spPr>
        <p:txBody>
          <a:bodyPr vert="horz" lIns="91440" tIns="45720" rIns="91440" bIns="45720" rtlCol="0" anchor="ctr" anchorCtr="0">
            <a:normAutofit fontScale="97500"/>
          </a:bodyPr>
          <a:lstStyle>
            <a:lvl1pPr algn="ctr" defTabSz="914400" rtl="0" eaLnBrk="1" latinLnBrk="0" hangingPunct="1">
              <a:lnSpc>
                <a:spcPct val="90000"/>
              </a:lnSpc>
              <a:spcBef>
                <a:spcPct val="0"/>
              </a:spcBef>
              <a:buNone/>
              <a:defRPr sz="4800" b="1" kern="1200">
                <a:solidFill>
                  <a:schemeClr val="tx1"/>
                </a:solidFill>
                <a:latin typeface="+mn-lt"/>
                <a:ea typeface="+mj-ea"/>
                <a:cs typeface="+mj-cs"/>
              </a:defRPr>
            </a:lvl1pPr>
          </a:lstStyle>
          <a:p>
            <a:r>
              <a:rPr lang="en-US" sz="2800" dirty="0"/>
              <a:t>Brief Highlights from the 2022 RLMO RT Presentations</a:t>
            </a:r>
          </a:p>
        </p:txBody>
      </p:sp>
      <p:sp>
        <p:nvSpPr>
          <p:cNvPr id="7" name="Content Placeholder 3">
            <a:extLst>
              <a:ext uri="{FF2B5EF4-FFF2-40B4-BE49-F238E27FC236}">
                <a16:creationId xmlns:a16="http://schemas.microsoft.com/office/drawing/2014/main" id="{E23036D7-B365-4E6C-9D32-86A9271B5487}"/>
              </a:ext>
            </a:extLst>
          </p:cNvPr>
          <p:cNvSpPr txBox="1">
            <a:spLocks/>
          </p:cNvSpPr>
          <p:nvPr/>
        </p:nvSpPr>
        <p:spPr>
          <a:xfrm>
            <a:off x="901079" y="2021392"/>
            <a:ext cx="8075240" cy="4464496"/>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u="sng" dirty="0"/>
              <a:t>WELMEC</a:t>
            </a:r>
            <a:r>
              <a:rPr lang="en-US" dirty="0"/>
              <a:t>: Short (10-minute) talks on hot issues in legal metrology through a “technical exchange” will be given at future WELMEC Committee Meetings.</a:t>
            </a:r>
          </a:p>
          <a:p>
            <a:pPr algn="l"/>
            <a:endParaRPr lang="en-US" dirty="0">
              <a:solidFill>
                <a:srgbClr val="00B050"/>
              </a:solidFill>
            </a:endParaRPr>
          </a:p>
          <a:p>
            <a:pPr algn="l"/>
            <a:r>
              <a:rPr lang="en-US" dirty="0">
                <a:solidFill>
                  <a:srgbClr val="00B050"/>
                </a:solidFill>
              </a:rPr>
              <a:t>WELMEC is launching regular annual or biannual webinars to inform stakeholders about new developments in WELMEC activities. The first will be on November 23, 2022, on fitness-for-purpose of the European Directives in metrology.</a:t>
            </a:r>
          </a:p>
          <a:p>
            <a:pPr algn="l"/>
            <a:endParaRPr lang="en-US" dirty="0"/>
          </a:p>
          <a:p>
            <a:pPr algn="l"/>
            <a:r>
              <a:rPr lang="en-US" dirty="0"/>
              <a:t>WELMEC has approved 9 revised Guides, 2 new Guides and 1 ‘corresponding table’ at the last Committee Meetings. The next Committee Meeting will be 3-5 May, 2023, in Braunschweig.</a:t>
            </a:r>
          </a:p>
          <a:p>
            <a:pPr algn="l"/>
            <a:endParaRPr lang="en-US" dirty="0">
              <a:solidFill>
                <a:srgbClr val="00B050"/>
              </a:solidFill>
            </a:endParaRPr>
          </a:p>
        </p:txBody>
      </p:sp>
    </p:spTree>
    <p:extLst>
      <p:ext uri="{BB962C8B-B14F-4D97-AF65-F5344CB8AC3E}">
        <p14:creationId xmlns:p14="http://schemas.microsoft.com/office/powerpoint/2010/main" val="1437425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18</a:t>
            </a:fld>
            <a:endParaRPr lang="en-GB"/>
          </a:p>
        </p:txBody>
      </p:sp>
      <p:sp>
        <p:nvSpPr>
          <p:cNvPr id="6" name="Title 2">
            <a:extLst>
              <a:ext uri="{FF2B5EF4-FFF2-40B4-BE49-F238E27FC236}">
                <a16:creationId xmlns:a16="http://schemas.microsoft.com/office/drawing/2014/main" id="{94E32D59-BA3F-410B-B891-87BEC8F832EC}"/>
              </a:ext>
            </a:extLst>
          </p:cNvPr>
          <p:cNvSpPr txBox="1">
            <a:spLocks/>
          </p:cNvSpPr>
          <p:nvPr/>
        </p:nvSpPr>
        <p:spPr>
          <a:xfrm>
            <a:off x="519345" y="1196752"/>
            <a:ext cx="8767763" cy="864096"/>
          </a:xfrm>
          <a:prstGeom prst="rect">
            <a:avLst/>
          </a:prstGeom>
        </p:spPr>
        <p:txBody>
          <a:bodyPr vert="horz" lIns="91440" tIns="45720" rIns="91440" bIns="45720" rtlCol="0" anchor="ctr" anchorCtr="0">
            <a:normAutofit fontScale="97500"/>
          </a:bodyPr>
          <a:lstStyle>
            <a:lvl1pPr algn="ctr" defTabSz="914400" rtl="0" eaLnBrk="1" latinLnBrk="0" hangingPunct="1">
              <a:lnSpc>
                <a:spcPct val="90000"/>
              </a:lnSpc>
              <a:spcBef>
                <a:spcPct val="0"/>
              </a:spcBef>
              <a:buNone/>
              <a:defRPr sz="4800" b="1" kern="1200">
                <a:solidFill>
                  <a:schemeClr val="tx1"/>
                </a:solidFill>
                <a:latin typeface="+mn-lt"/>
                <a:ea typeface="+mj-ea"/>
                <a:cs typeface="+mj-cs"/>
              </a:defRPr>
            </a:lvl1pPr>
          </a:lstStyle>
          <a:p>
            <a:r>
              <a:rPr lang="en-US" sz="2800" dirty="0"/>
              <a:t>Brief Highlights from the 2022 RLMO RT Presentations</a:t>
            </a:r>
          </a:p>
        </p:txBody>
      </p:sp>
      <p:sp>
        <p:nvSpPr>
          <p:cNvPr id="7" name="Content Placeholder 3">
            <a:extLst>
              <a:ext uri="{FF2B5EF4-FFF2-40B4-BE49-F238E27FC236}">
                <a16:creationId xmlns:a16="http://schemas.microsoft.com/office/drawing/2014/main" id="{E23036D7-B365-4E6C-9D32-86A9271B5487}"/>
              </a:ext>
            </a:extLst>
          </p:cNvPr>
          <p:cNvSpPr txBox="1">
            <a:spLocks/>
          </p:cNvSpPr>
          <p:nvPr/>
        </p:nvSpPr>
        <p:spPr>
          <a:xfrm>
            <a:off x="901079" y="2021392"/>
            <a:ext cx="8075240" cy="446449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u="sng" dirty="0"/>
              <a:t>WELMEC</a:t>
            </a:r>
            <a:r>
              <a:rPr lang="en-US" dirty="0"/>
              <a:t>: </a:t>
            </a:r>
            <a:r>
              <a:rPr lang="en-US" sz="2000" dirty="0"/>
              <a:t>continued</a:t>
            </a:r>
          </a:p>
          <a:p>
            <a:pPr algn="l"/>
            <a:r>
              <a:rPr lang="en-US" dirty="0"/>
              <a:t>WELMEC remains active in providing guidance to the European Commission on Active Electric Energy Meters.</a:t>
            </a:r>
          </a:p>
          <a:p>
            <a:pPr algn="l"/>
            <a:r>
              <a:rPr lang="en-US" dirty="0">
                <a:solidFill>
                  <a:srgbClr val="00B050"/>
                </a:solidFill>
              </a:rPr>
              <a:t>A new WELMEC Working Group has been established on Digital Transformation. Draft Terms of Reference have been established by the WELMEX Executive Board.</a:t>
            </a:r>
          </a:p>
          <a:p>
            <a:pPr algn="l"/>
            <a:r>
              <a:rPr lang="en-US" dirty="0"/>
              <a:t>An article on legal metrology for the magazine Nature Physics, titled “The Metrology behind Trade”, prepared by the WELMEC Chair and Executive Board members, has now been published (see link in posted WELMEC power point presentation).</a:t>
            </a:r>
          </a:p>
        </p:txBody>
      </p:sp>
    </p:spTree>
    <p:extLst>
      <p:ext uri="{BB962C8B-B14F-4D97-AF65-F5344CB8AC3E}">
        <p14:creationId xmlns:p14="http://schemas.microsoft.com/office/powerpoint/2010/main" val="4134144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19</a:t>
            </a:fld>
            <a:endParaRPr lang="en-GB"/>
          </a:p>
        </p:txBody>
      </p:sp>
      <p:pic>
        <p:nvPicPr>
          <p:cNvPr id="2" name="Picture 1">
            <a:extLst>
              <a:ext uri="{FF2B5EF4-FFF2-40B4-BE49-F238E27FC236}">
                <a16:creationId xmlns:a16="http://schemas.microsoft.com/office/drawing/2014/main" id="{8C627B68-EB2A-4DE8-9892-07C2C410DC38}"/>
              </a:ext>
            </a:extLst>
          </p:cNvPr>
          <p:cNvPicPr>
            <a:picLocks noChangeAspect="1"/>
          </p:cNvPicPr>
          <p:nvPr/>
        </p:nvPicPr>
        <p:blipFill>
          <a:blip r:embed="rId2"/>
          <a:stretch>
            <a:fillRect/>
          </a:stretch>
        </p:blipFill>
        <p:spPr>
          <a:xfrm>
            <a:off x="753469" y="1213504"/>
            <a:ext cx="5426380" cy="5012108"/>
          </a:xfrm>
          <a:prstGeom prst="rect">
            <a:avLst/>
          </a:prstGeom>
          <a:ln>
            <a:solidFill>
              <a:schemeClr val="bg1">
                <a:lumMod val="75000"/>
              </a:schemeClr>
            </a:solidFill>
          </a:ln>
        </p:spPr>
      </p:pic>
      <p:cxnSp>
        <p:nvCxnSpPr>
          <p:cNvPr id="9" name="Connector: Elbow 8">
            <a:extLst>
              <a:ext uri="{FF2B5EF4-FFF2-40B4-BE49-F238E27FC236}">
                <a16:creationId xmlns:a16="http://schemas.microsoft.com/office/drawing/2014/main" id="{8E5D4CE1-1C45-4F50-81DE-7011772CDF3A}"/>
              </a:ext>
            </a:extLst>
          </p:cNvPr>
          <p:cNvCxnSpPr/>
          <p:nvPr/>
        </p:nvCxnSpPr>
        <p:spPr>
          <a:xfrm>
            <a:off x="3247402" y="2871390"/>
            <a:ext cx="3233240" cy="846033"/>
          </a:xfrm>
          <a:prstGeom prst="bentConnector3">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3" name="Straight Connector 12">
            <a:extLst>
              <a:ext uri="{FF2B5EF4-FFF2-40B4-BE49-F238E27FC236}">
                <a16:creationId xmlns:a16="http://schemas.microsoft.com/office/drawing/2014/main" id="{4F0B3E98-C929-44F3-95DD-4B40E889AC89}"/>
              </a:ext>
            </a:extLst>
          </p:cNvPr>
          <p:cNvCxnSpPr/>
          <p:nvPr/>
        </p:nvCxnSpPr>
        <p:spPr>
          <a:xfrm flipV="1">
            <a:off x="3247402" y="2711450"/>
            <a:ext cx="0" cy="159940"/>
          </a:xfrm>
          <a:prstGeom prst="line">
            <a:avLst/>
          </a:prstGeom>
        </p:spPr>
        <p:style>
          <a:lnRef idx="3">
            <a:schemeClr val="accent2"/>
          </a:lnRef>
          <a:fillRef idx="0">
            <a:schemeClr val="accent2"/>
          </a:fillRef>
          <a:effectRef idx="2">
            <a:schemeClr val="accent2"/>
          </a:effectRef>
          <a:fontRef idx="minor">
            <a:schemeClr val="tx1"/>
          </a:fontRef>
        </p:style>
      </p:cxnSp>
      <p:cxnSp>
        <p:nvCxnSpPr>
          <p:cNvPr id="15" name="Straight Connector 14">
            <a:extLst>
              <a:ext uri="{FF2B5EF4-FFF2-40B4-BE49-F238E27FC236}">
                <a16:creationId xmlns:a16="http://schemas.microsoft.com/office/drawing/2014/main" id="{729CB2C0-FC02-4537-93EE-B04E8E223EFA}"/>
              </a:ext>
            </a:extLst>
          </p:cNvPr>
          <p:cNvCxnSpPr/>
          <p:nvPr/>
        </p:nvCxnSpPr>
        <p:spPr>
          <a:xfrm>
            <a:off x="3041650" y="2711450"/>
            <a:ext cx="431800" cy="0"/>
          </a:xfrm>
          <a:prstGeom prst="line">
            <a:avLst/>
          </a:prstGeom>
        </p:spPr>
        <p:style>
          <a:lnRef idx="3">
            <a:schemeClr val="accent2"/>
          </a:lnRef>
          <a:fillRef idx="0">
            <a:schemeClr val="accent2"/>
          </a:fillRef>
          <a:effectRef idx="2">
            <a:schemeClr val="accent2"/>
          </a:effectRef>
          <a:fontRef idx="minor">
            <a:schemeClr val="tx1"/>
          </a:fontRef>
        </p:style>
      </p:cxnSp>
      <p:pic>
        <p:nvPicPr>
          <p:cNvPr id="17" name="Picture 16">
            <a:extLst>
              <a:ext uri="{FF2B5EF4-FFF2-40B4-BE49-F238E27FC236}">
                <a16:creationId xmlns:a16="http://schemas.microsoft.com/office/drawing/2014/main" id="{BE8605C3-BE86-49BE-A170-27068508F4A9}"/>
              </a:ext>
            </a:extLst>
          </p:cNvPr>
          <p:cNvPicPr>
            <a:picLocks noChangeAspect="1"/>
          </p:cNvPicPr>
          <p:nvPr/>
        </p:nvPicPr>
        <p:blipFill rotWithShape="1">
          <a:blip r:embed="rId3">
            <a:extLst>
              <a:ext uri="{28A0092B-C50C-407E-A947-70E740481C1C}">
                <a14:useLocalDpi xmlns:a14="http://schemas.microsoft.com/office/drawing/2010/main" val="0"/>
              </a:ext>
            </a:extLst>
          </a:blip>
          <a:srcRect l="20208" t="18519" r="20208" b="21204"/>
          <a:stretch/>
        </p:blipFill>
        <p:spPr>
          <a:xfrm>
            <a:off x="6505342" y="2918499"/>
            <a:ext cx="2940035" cy="2974301"/>
          </a:xfrm>
          <a:prstGeom prst="rect">
            <a:avLst/>
          </a:prstGeom>
        </p:spPr>
      </p:pic>
      <p:pic>
        <p:nvPicPr>
          <p:cNvPr id="3" name="Picture 2">
            <a:extLst>
              <a:ext uri="{FF2B5EF4-FFF2-40B4-BE49-F238E27FC236}">
                <a16:creationId xmlns:a16="http://schemas.microsoft.com/office/drawing/2014/main" id="{D1C53E77-2991-475D-B649-A41D3DD17CD9}"/>
              </a:ext>
            </a:extLst>
          </p:cNvPr>
          <p:cNvPicPr>
            <a:picLocks noChangeAspect="1"/>
          </p:cNvPicPr>
          <p:nvPr/>
        </p:nvPicPr>
        <p:blipFill rotWithShape="1">
          <a:blip r:embed="rId4"/>
          <a:srcRect l="69139" t="70458" r="14874" b="6337"/>
          <a:stretch/>
        </p:blipFill>
        <p:spPr>
          <a:xfrm>
            <a:off x="6915150" y="3651250"/>
            <a:ext cx="1250950" cy="698500"/>
          </a:xfrm>
          <a:prstGeom prst="rect">
            <a:avLst/>
          </a:prstGeom>
        </p:spPr>
      </p:pic>
    </p:spTree>
    <p:extLst>
      <p:ext uri="{BB962C8B-B14F-4D97-AF65-F5344CB8AC3E}">
        <p14:creationId xmlns:p14="http://schemas.microsoft.com/office/powerpoint/2010/main" val="2089642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2</a:t>
            </a:fld>
            <a:endParaRPr lang="en-GB"/>
          </a:p>
        </p:txBody>
      </p:sp>
      <p:sp>
        <p:nvSpPr>
          <p:cNvPr id="11" name="Title 2">
            <a:extLst>
              <a:ext uri="{FF2B5EF4-FFF2-40B4-BE49-F238E27FC236}">
                <a16:creationId xmlns:a16="http://schemas.microsoft.com/office/drawing/2014/main" id="{ED8B2810-18FA-469C-B8E8-6EDDBC6A3C05}"/>
              </a:ext>
            </a:extLst>
          </p:cNvPr>
          <p:cNvSpPr txBox="1">
            <a:spLocks/>
          </p:cNvSpPr>
          <p:nvPr/>
        </p:nvSpPr>
        <p:spPr>
          <a:xfrm>
            <a:off x="865577" y="1196752"/>
            <a:ext cx="8075240" cy="864096"/>
          </a:xfrm>
          <a:prstGeom prst="rect">
            <a:avLst/>
          </a:prstGeom>
        </p:spPr>
        <p:txBody>
          <a:bodyPr vert="horz" lIns="91440" tIns="45720" rIns="91440" bIns="45720" rtlCol="0" anchor="ctr" anchorCtr="0">
            <a:normAutofit fontScale="70000" lnSpcReduction="20000"/>
          </a:bodyPr>
          <a:lstStyle>
            <a:lvl1pPr algn="ctr" defTabSz="914400" rtl="0" eaLnBrk="1" latinLnBrk="0" hangingPunct="1">
              <a:lnSpc>
                <a:spcPct val="90000"/>
              </a:lnSpc>
              <a:spcBef>
                <a:spcPct val="0"/>
              </a:spcBef>
              <a:buNone/>
              <a:defRPr sz="4800" b="1" kern="1200">
                <a:solidFill>
                  <a:schemeClr val="tx1"/>
                </a:solidFill>
                <a:latin typeface="+mn-lt"/>
                <a:ea typeface="+mj-ea"/>
                <a:cs typeface="+mj-cs"/>
              </a:defRPr>
            </a:lvl1pPr>
          </a:lstStyle>
          <a:p>
            <a:r>
              <a:rPr lang="en-GB"/>
              <a:t>Since the 2021 RLMO RT Annual Meeting</a:t>
            </a:r>
            <a:endParaRPr lang="en-GB" dirty="0"/>
          </a:p>
        </p:txBody>
      </p:sp>
      <p:sp>
        <p:nvSpPr>
          <p:cNvPr id="12" name="Content Placeholder 3">
            <a:extLst>
              <a:ext uri="{FF2B5EF4-FFF2-40B4-BE49-F238E27FC236}">
                <a16:creationId xmlns:a16="http://schemas.microsoft.com/office/drawing/2014/main" id="{3484C889-A867-488E-875F-56C9FECF3879}"/>
              </a:ext>
            </a:extLst>
          </p:cNvPr>
          <p:cNvSpPr txBox="1">
            <a:spLocks/>
          </p:cNvSpPr>
          <p:nvPr/>
        </p:nvSpPr>
        <p:spPr>
          <a:xfrm>
            <a:off x="568170" y="2132856"/>
            <a:ext cx="8781080" cy="4143657"/>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UY" u="sng" dirty="0"/>
              <a:t>The RLMO RT </a:t>
            </a:r>
            <a:r>
              <a:rPr lang="es-UY" u="sng" dirty="0" err="1"/>
              <a:t>held</a:t>
            </a:r>
            <a:r>
              <a:rPr lang="es-UY" u="sng" dirty="0"/>
              <a:t> </a:t>
            </a:r>
            <a:r>
              <a:rPr lang="es-UY" u="sng" dirty="0" err="1"/>
              <a:t>two</a:t>
            </a:r>
            <a:r>
              <a:rPr lang="es-UY" u="sng" dirty="0"/>
              <a:t> (virtual) </a:t>
            </a:r>
            <a:r>
              <a:rPr lang="es-UY" u="sng" dirty="0" err="1"/>
              <a:t>Interim</a:t>
            </a:r>
            <a:r>
              <a:rPr lang="es-UY" u="sng" dirty="0"/>
              <a:t> Meetings in 2022:</a:t>
            </a:r>
          </a:p>
          <a:p>
            <a:endParaRPr lang="es-UY" dirty="0"/>
          </a:p>
          <a:p>
            <a:r>
              <a:rPr lang="es-UY" dirty="0"/>
              <a:t>20 </a:t>
            </a:r>
            <a:r>
              <a:rPr lang="es-UY" dirty="0" err="1"/>
              <a:t>January</a:t>
            </a:r>
            <a:r>
              <a:rPr lang="es-UY" dirty="0"/>
              <a:t> 2022</a:t>
            </a:r>
          </a:p>
          <a:p>
            <a:endParaRPr lang="es-UY" dirty="0"/>
          </a:p>
          <a:p>
            <a:r>
              <a:rPr lang="es-UY" dirty="0">
                <a:solidFill>
                  <a:srgbClr val="00B050"/>
                </a:solidFill>
              </a:rPr>
              <a:t>27 May 2022</a:t>
            </a:r>
          </a:p>
          <a:p>
            <a:endParaRPr lang="en-GB" dirty="0">
              <a:solidFill>
                <a:srgbClr val="00B050"/>
              </a:solidFill>
            </a:endParaRPr>
          </a:p>
          <a:p>
            <a:pPr>
              <a:buFontTx/>
              <a:buChar char="-"/>
            </a:pPr>
            <a:r>
              <a:rPr lang="en-GB" dirty="0"/>
              <a:t>Short update presentations from the RLMOs on matters of interest/urgency, including training, were permitted, but they were not required;</a:t>
            </a:r>
          </a:p>
          <a:p>
            <a:pPr>
              <a:buFontTx/>
              <a:buChar char="-"/>
            </a:pPr>
            <a:endParaRPr lang="en-GB" dirty="0"/>
          </a:p>
          <a:p>
            <a:pPr>
              <a:buFontTx/>
              <a:buChar char="-"/>
            </a:pPr>
            <a:r>
              <a:rPr lang="en-GB" dirty="0">
                <a:solidFill>
                  <a:srgbClr val="00B050"/>
                </a:solidFill>
              </a:rPr>
              <a:t>Two presentations were provided on specialty topic (smart meters);</a:t>
            </a:r>
          </a:p>
          <a:p>
            <a:pPr>
              <a:buFontTx/>
              <a:buChar char="-"/>
            </a:pPr>
            <a:endParaRPr lang="en-GB" dirty="0">
              <a:solidFill>
                <a:srgbClr val="00B050"/>
              </a:solidFill>
            </a:endParaRPr>
          </a:p>
          <a:p>
            <a:pPr>
              <a:buFontTx/>
              <a:buChar char="-"/>
            </a:pPr>
            <a:r>
              <a:rPr lang="en-GB" dirty="0"/>
              <a:t> Plans were made for the 2022 Annual RLMO RT Meeting (27 September).</a:t>
            </a:r>
          </a:p>
          <a:p>
            <a:pPr>
              <a:buFontTx/>
              <a:buChar char="-"/>
            </a:pPr>
            <a:endParaRPr lang="en-GB" dirty="0"/>
          </a:p>
        </p:txBody>
      </p:sp>
    </p:spTree>
    <p:extLst>
      <p:ext uri="{BB962C8B-B14F-4D97-AF65-F5344CB8AC3E}">
        <p14:creationId xmlns:p14="http://schemas.microsoft.com/office/powerpoint/2010/main" val="3036864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20</a:t>
            </a:fld>
            <a:endParaRPr lang="en-GB"/>
          </a:p>
        </p:txBody>
      </p:sp>
      <p:sp>
        <p:nvSpPr>
          <p:cNvPr id="6" name="Title 1">
            <a:extLst>
              <a:ext uri="{FF2B5EF4-FFF2-40B4-BE49-F238E27FC236}">
                <a16:creationId xmlns:a16="http://schemas.microsoft.com/office/drawing/2014/main" id="{C3BD187D-70D6-4730-81CA-5EC8027527F2}"/>
              </a:ext>
            </a:extLst>
          </p:cNvPr>
          <p:cNvSpPr>
            <a:spLocks noGrp="1"/>
          </p:cNvSpPr>
          <p:nvPr>
            <p:ph type="ctrTitle"/>
          </p:nvPr>
        </p:nvSpPr>
        <p:spPr>
          <a:xfrm>
            <a:off x="742950" y="1530736"/>
            <a:ext cx="8420100" cy="2387600"/>
          </a:xfrm>
          <a:prstGeom prst="rect">
            <a:avLst/>
          </a:prstGeom>
        </p:spPr>
        <p:txBody>
          <a:bodyPr>
            <a:normAutofit/>
          </a:bodyPr>
          <a:lstStyle/>
          <a:p>
            <a:r>
              <a:rPr lang="en-GB" sz="3600" dirty="0"/>
              <a:t>CIML Agenda Item 21.1</a:t>
            </a:r>
            <a:br>
              <a:rPr lang="en-GB" sz="3600" dirty="0"/>
            </a:br>
            <a:r>
              <a:rPr lang="en-GB" sz="3600" dirty="0"/>
              <a:t>Report of the RLMO Round Table</a:t>
            </a:r>
            <a:br>
              <a:rPr lang="en-GB" sz="3600" dirty="0"/>
            </a:br>
            <a:r>
              <a:rPr lang="en-GB" sz="3600" dirty="0"/>
              <a:t>Chairperson</a:t>
            </a:r>
            <a:endParaRPr lang="en-GB" sz="3600" noProof="0" dirty="0"/>
          </a:p>
        </p:txBody>
      </p:sp>
      <p:sp>
        <p:nvSpPr>
          <p:cNvPr id="7" name="Subtitle 2">
            <a:extLst>
              <a:ext uri="{FF2B5EF4-FFF2-40B4-BE49-F238E27FC236}">
                <a16:creationId xmlns:a16="http://schemas.microsoft.com/office/drawing/2014/main" id="{DED64670-C7B3-4DB3-AA65-805029FC6DFC}"/>
              </a:ext>
            </a:extLst>
          </p:cNvPr>
          <p:cNvSpPr txBox="1">
            <a:spLocks noGrp="1"/>
          </p:cNvSpPr>
          <p:nvPr>
            <p:ph type="subTitle" idx="1"/>
          </p:nvPr>
        </p:nvSpPr>
        <p:spPr>
          <a:xfrm>
            <a:off x="1238250" y="4720625"/>
            <a:ext cx="7429500" cy="60597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9pPr>
          </a:lstStyle>
          <a:p>
            <a:r>
              <a:rPr lang="en-GB" sz="3600" dirty="0">
                <a:solidFill>
                  <a:srgbClr val="00B050"/>
                </a:solidFill>
              </a:rPr>
              <a:t>Thank you for your attention!</a:t>
            </a:r>
          </a:p>
        </p:txBody>
      </p:sp>
    </p:spTree>
    <p:extLst>
      <p:ext uri="{BB962C8B-B14F-4D97-AF65-F5344CB8AC3E}">
        <p14:creationId xmlns:p14="http://schemas.microsoft.com/office/powerpoint/2010/main" val="31927252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21</a:t>
            </a:fld>
            <a:endParaRPr lang="en-GB"/>
          </a:p>
        </p:txBody>
      </p:sp>
    </p:spTree>
    <p:extLst>
      <p:ext uri="{BB962C8B-B14F-4D97-AF65-F5344CB8AC3E}">
        <p14:creationId xmlns:p14="http://schemas.microsoft.com/office/powerpoint/2010/main" val="1689635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3</a:t>
            </a:fld>
            <a:endParaRPr lang="en-GB"/>
          </a:p>
        </p:txBody>
      </p:sp>
      <p:pic>
        <p:nvPicPr>
          <p:cNvPr id="2" name="Picture 1">
            <a:extLst>
              <a:ext uri="{FF2B5EF4-FFF2-40B4-BE49-F238E27FC236}">
                <a16:creationId xmlns:a16="http://schemas.microsoft.com/office/drawing/2014/main" id="{8C627B68-EB2A-4DE8-9892-07C2C410DC38}"/>
              </a:ext>
            </a:extLst>
          </p:cNvPr>
          <p:cNvPicPr>
            <a:picLocks noChangeAspect="1"/>
          </p:cNvPicPr>
          <p:nvPr/>
        </p:nvPicPr>
        <p:blipFill>
          <a:blip r:embed="rId2"/>
          <a:stretch>
            <a:fillRect/>
          </a:stretch>
        </p:blipFill>
        <p:spPr>
          <a:xfrm>
            <a:off x="753469" y="1213504"/>
            <a:ext cx="5426380" cy="5012108"/>
          </a:xfrm>
          <a:prstGeom prst="rect">
            <a:avLst/>
          </a:prstGeom>
          <a:ln>
            <a:solidFill>
              <a:schemeClr val="bg1">
                <a:lumMod val="75000"/>
              </a:schemeClr>
            </a:solidFill>
          </a:ln>
        </p:spPr>
      </p:pic>
    </p:spTree>
    <p:extLst>
      <p:ext uri="{BB962C8B-B14F-4D97-AF65-F5344CB8AC3E}">
        <p14:creationId xmlns:p14="http://schemas.microsoft.com/office/powerpoint/2010/main" val="1411713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4</a:t>
            </a:fld>
            <a:endParaRPr lang="en-GB"/>
          </a:p>
        </p:txBody>
      </p:sp>
      <p:pic>
        <p:nvPicPr>
          <p:cNvPr id="2" name="Picture 1">
            <a:extLst>
              <a:ext uri="{FF2B5EF4-FFF2-40B4-BE49-F238E27FC236}">
                <a16:creationId xmlns:a16="http://schemas.microsoft.com/office/drawing/2014/main" id="{8C627B68-EB2A-4DE8-9892-07C2C410DC38}"/>
              </a:ext>
            </a:extLst>
          </p:cNvPr>
          <p:cNvPicPr>
            <a:picLocks noChangeAspect="1"/>
          </p:cNvPicPr>
          <p:nvPr/>
        </p:nvPicPr>
        <p:blipFill>
          <a:blip r:embed="rId2"/>
          <a:stretch>
            <a:fillRect/>
          </a:stretch>
        </p:blipFill>
        <p:spPr>
          <a:xfrm>
            <a:off x="753469" y="1213504"/>
            <a:ext cx="5426380" cy="5012108"/>
          </a:xfrm>
          <a:prstGeom prst="rect">
            <a:avLst/>
          </a:prstGeom>
          <a:ln>
            <a:solidFill>
              <a:schemeClr val="bg1">
                <a:lumMod val="75000"/>
              </a:schemeClr>
            </a:solidFill>
          </a:ln>
        </p:spPr>
      </p:pic>
      <p:cxnSp>
        <p:nvCxnSpPr>
          <p:cNvPr id="9" name="Connector: Elbow 8">
            <a:extLst>
              <a:ext uri="{FF2B5EF4-FFF2-40B4-BE49-F238E27FC236}">
                <a16:creationId xmlns:a16="http://schemas.microsoft.com/office/drawing/2014/main" id="{8E5D4CE1-1C45-4F50-81DE-7011772CDF3A}"/>
              </a:ext>
            </a:extLst>
          </p:cNvPr>
          <p:cNvCxnSpPr/>
          <p:nvPr/>
        </p:nvCxnSpPr>
        <p:spPr>
          <a:xfrm>
            <a:off x="3247402" y="2871390"/>
            <a:ext cx="3233240" cy="846033"/>
          </a:xfrm>
          <a:prstGeom prst="bentConnector3">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3" name="Straight Connector 12">
            <a:extLst>
              <a:ext uri="{FF2B5EF4-FFF2-40B4-BE49-F238E27FC236}">
                <a16:creationId xmlns:a16="http://schemas.microsoft.com/office/drawing/2014/main" id="{4F0B3E98-C929-44F3-95DD-4B40E889AC89}"/>
              </a:ext>
            </a:extLst>
          </p:cNvPr>
          <p:cNvCxnSpPr/>
          <p:nvPr/>
        </p:nvCxnSpPr>
        <p:spPr>
          <a:xfrm flipV="1">
            <a:off x="3247402" y="2711450"/>
            <a:ext cx="0" cy="159940"/>
          </a:xfrm>
          <a:prstGeom prst="line">
            <a:avLst/>
          </a:prstGeom>
        </p:spPr>
        <p:style>
          <a:lnRef idx="3">
            <a:schemeClr val="accent2"/>
          </a:lnRef>
          <a:fillRef idx="0">
            <a:schemeClr val="accent2"/>
          </a:fillRef>
          <a:effectRef idx="2">
            <a:schemeClr val="accent2"/>
          </a:effectRef>
          <a:fontRef idx="minor">
            <a:schemeClr val="tx1"/>
          </a:fontRef>
        </p:style>
      </p:cxnSp>
      <p:cxnSp>
        <p:nvCxnSpPr>
          <p:cNvPr id="15" name="Straight Connector 14">
            <a:extLst>
              <a:ext uri="{FF2B5EF4-FFF2-40B4-BE49-F238E27FC236}">
                <a16:creationId xmlns:a16="http://schemas.microsoft.com/office/drawing/2014/main" id="{729CB2C0-FC02-4537-93EE-B04E8E223EFA}"/>
              </a:ext>
            </a:extLst>
          </p:cNvPr>
          <p:cNvCxnSpPr/>
          <p:nvPr/>
        </p:nvCxnSpPr>
        <p:spPr>
          <a:xfrm>
            <a:off x="3041650" y="2711450"/>
            <a:ext cx="431800" cy="0"/>
          </a:xfrm>
          <a:prstGeom prst="line">
            <a:avLst/>
          </a:prstGeom>
        </p:spPr>
        <p:style>
          <a:lnRef idx="3">
            <a:schemeClr val="accent2"/>
          </a:lnRef>
          <a:fillRef idx="0">
            <a:schemeClr val="accent2"/>
          </a:fillRef>
          <a:effectRef idx="2">
            <a:schemeClr val="accent2"/>
          </a:effectRef>
          <a:fontRef idx="minor">
            <a:schemeClr val="tx1"/>
          </a:fontRef>
        </p:style>
      </p:cxnSp>
      <p:pic>
        <p:nvPicPr>
          <p:cNvPr id="17" name="Picture 16">
            <a:extLst>
              <a:ext uri="{FF2B5EF4-FFF2-40B4-BE49-F238E27FC236}">
                <a16:creationId xmlns:a16="http://schemas.microsoft.com/office/drawing/2014/main" id="{BE8605C3-BE86-49BE-A170-27068508F4A9}"/>
              </a:ext>
            </a:extLst>
          </p:cNvPr>
          <p:cNvPicPr>
            <a:picLocks noChangeAspect="1"/>
          </p:cNvPicPr>
          <p:nvPr/>
        </p:nvPicPr>
        <p:blipFill rotWithShape="1">
          <a:blip r:embed="rId3">
            <a:extLst>
              <a:ext uri="{28A0092B-C50C-407E-A947-70E740481C1C}">
                <a14:useLocalDpi xmlns:a14="http://schemas.microsoft.com/office/drawing/2010/main" val="0"/>
              </a:ext>
            </a:extLst>
          </a:blip>
          <a:srcRect l="20208" t="18519" r="20208" b="21204"/>
          <a:stretch/>
        </p:blipFill>
        <p:spPr>
          <a:xfrm>
            <a:off x="6505342" y="2918499"/>
            <a:ext cx="2940035" cy="2974301"/>
          </a:xfrm>
          <a:prstGeom prst="rect">
            <a:avLst/>
          </a:prstGeom>
        </p:spPr>
      </p:pic>
      <p:pic>
        <p:nvPicPr>
          <p:cNvPr id="3" name="Picture 2">
            <a:extLst>
              <a:ext uri="{FF2B5EF4-FFF2-40B4-BE49-F238E27FC236}">
                <a16:creationId xmlns:a16="http://schemas.microsoft.com/office/drawing/2014/main" id="{D1C53E77-2991-475D-B649-A41D3DD17CD9}"/>
              </a:ext>
            </a:extLst>
          </p:cNvPr>
          <p:cNvPicPr>
            <a:picLocks noChangeAspect="1"/>
          </p:cNvPicPr>
          <p:nvPr/>
        </p:nvPicPr>
        <p:blipFill rotWithShape="1">
          <a:blip r:embed="rId4"/>
          <a:srcRect l="69139" t="70458" r="14874" b="6337"/>
          <a:stretch/>
        </p:blipFill>
        <p:spPr>
          <a:xfrm>
            <a:off x="6915150" y="3651250"/>
            <a:ext cx="1250950" cy="698500"/>
          </a:xfrm>
          <a:prstGeom prst="rect">
            <a:avLst/>
          </a:prstGeom>
        </p:spPr>
      </p:pic>
    </p:spTree>
    <p:extLst>
      <p:ext uri="{BB962C8B-B14F-4D97-AF65-F5344CB8AC3E}">
        <p14:creationId xmlns:p14="http://schemas.microsoft.com/office/powerpoint/2010/main" val="3734119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5</a:t>
            </a:fld>
            <a:endParaRPr lang="en-GB"/>
          </a:p>
        </p:txBody>
      </p:sp>
      <p:sp>
        <p:nvSpPr>
          <p:cNvPr id="6" name="Content Placeholder 3">
            <a:extLst>
              <a:ext uri="{FF2B5EF4-FFF2-40B4-BE49-F238E27FC236}">
                <a16:creationId xmlns:a16="http://schemas.microsoft.com/office/drawing/2014/main" id="{DD89F899-EC9D-4B43-B9D9-ECED2444567F}"/>
              </a:ext>
            </a:extLst>
          </p:cNvPr>
          <p:cNvSpPr txBox="1">
            <a:spLocks/>
          </p:cNvSpPr>
          <p:nvPr/>
        </p:nvSpPr>
        <p:spPr>
          <a:xfrm>
            <a:off x="1025371" y="980728"/>
            <a:ext cx="8075240" cy="5359447"/>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7000"/>
              </a:lnSpc>
              <a:spcBef>
                <a:spcPts val="0"/>
              </a:spcBef>
              <a:spcAft>
                <a:spcPts val="600"/>
              </a:spcAft>
            </a:pPr>
            <a:r>
              <a:rPr lang="en-GB" sz="5600" b="1">
                <a:latin typeface="Times New Roman" panose="02020603050405020304" pitchFamily="18" charset="0"/>
                <a:ea typeface="Calibri" panose="020F0502020204030204" pitchFamily="34" charset="0"/>
              </a:rPr>
              <a:t>RLMO Round Table Annual Meeting</a:t>
            </a:r>
            <a:endParaRPr lang="en-US" sz="5600">
              <a:latin typeface="Times New Roman" panose="02020603050405020304" pitchFamily="18" charset="0"/>
              <a:ea typeface="Calibri" panose="020F0502020204030204" pitchFamily="34" charset="0"/>
            </a:endParaRPr>
          </a:p>
          <a:p>
            <a:pPr>
              <a:lnSpc>
                <a:spcPct val="107000"/>
              </a:lnSpc>
              <a:spcBef>
                <a:spcPts val="0"/>
              </a:spcBef>
            </a:pPr>
            <a:r>
              <a:rPr lang="en-GB" sz="5600">
                <a:latin typeface="Times New Roman" panose="02020603050405020304" pitchFamily="18" charset="0"/>
                <a:ea typeface="Calibri" panose="020F0502020204030204" pitchFamily="34" charset="0"/>
              </a:rPr>
              <a:t>Tuesday, 27 September 2022</a:t>
            </a:r>
            <a:endParaRPr lang="en-US" sz="5600">
              <a:latin typeface="Times New Roman" panose="02020603050405020304" pitchFamily="18" charset="0"/>
              <a:ea typeface="Calibri" panose="020F0502020204030204" pitchFamily="34" charset="0"/>
            </a:endParaRPr>
          </a:p>
          <a:p>
            <a:pPr>
              <a:lnSpc>
                <a:spcPct val="107000"/>
              </a:lnSpc>
              <a:spcBef>
                <a:spcPts val="0"/>
              </a:spcBef>
            </a:pPr>
            <a:r>
              <a:rPr lang="en-GB" sz="5600">
                <a:latin typeface="Times New Roman" panose="02020603050405020304" pitchFamily="18" charset="0"/>
                <a:ea typeface="Calibri" panose="020F0502020204030204" pitchFamily="34" charset="0"/>
              </a:rPr>
              <a:t>10:00–14:00 UTC</a:t>
            </a:r>
          </a:p>
          <a:p>
            <a:pPr>
              <a:lnSpc>
                <a:spcPct val="107000"/>
              </a:lnSpc>
              <a:spcBef>
                <a:spcPts val="0"/>
              </a:spcBef>
            </a:pPr>
            <a:r>
              <a:rPr lang="en-GB" sz="5600" b="1">
                <a:latin typeface="Times New Roman" panose="02020603050405020304" pitchFamily="18" charset="0"/>
                <a:ea typeface="Calibri" panose="020F0502020204030204" pitchFamily="34" charset="0"/>
              </a:rPr>
              <a:t>Agenda</a:t>
            </a:r>
            <a:endParaRPr lang="en-US" sz="5600">
              <a:latin typeface="Times New Roman" panose="02020603050405020304" pitchFamily="18" charset="0"/>
              <a:ea typeface="Calibri" panose="020F0502020204030204" pitchFamily="34" charset="0"/>
            </a:endParaRPr>
          </a:p>
          <a:p>
            <a:pPr>
              <a:lnSpc>
                <a:spcPct val="107000"/>
              </a:lnSpc>
              <a:spcBef>
                <a:spcPts val="0"/>
              </a:spcBef>
              <a:spcAft>
                <a:spcPts val="3000"/>
              </a:spcAft>
            </a:pPr>
            <a:r>
              <a:rPr lang="en-GB" sz="5600">
                <a:latin typeface="Times New Roman" panose="02020603050405020304" pitchFamily="18" charset="0"/>
                <a:ea typeface="Calibri" panose="020F0502020204030204" pitchFamily="34" charset="0"/>
              </a:rPr>
              <a:t>(v.3, 2022-09-22)</a:t>
            </a:r>
            <a:endParaRPr lang="en-US" sz="5600">
              <a:latin typeface="Times New Roman" panose="02020603050405020304" pitchFamily="18" charset="0"/>
              <a:ea typeface="Calibri" panose="020F0502020204030204" pitchFamily="34" charset="0"/>
            </a:endParaRPr>
          </a:p>
          <a:p>
            <a:pPr marL="342900" indent="-342900" algn="just">
              <a:lnSpc>
                <a:spcPct val="120000"/>
              </a:lnSpc>
              <a:spcBef>
                <a:spcPts val="600"/>
              </a:spcBef>
              <a:spcAft>
                <a:spcPts val="600"/>
              </a:spcAft>
              <a:buFont typeface="+mj-lt"/>
              <a:buAutoNum type="arabicPeriod"/>
            </a:pPr>
            <a:r>
              <a:rPr lang="en-GB" sz="5600">
                <a:latin typeface="Times New Roman" panose="02020603050405020304" pitchFamily="18" charset="0"/>
                <a:ea typeface="Calibri" panose="020F0502020204030204" pitchFamily="34" charset="0"/>
              </a:rPr>
              <a:t>Welcome by the RLMO RT Chairperson (Dr. Charles Ehrlich)</a:t>
            </a:r>
            <a:endParaRPr lang="en-US" sz="5600">
              <a:latin typeface="Times New Roman" panose="02020603050405020304" pitchFamily="18" charset="0"/>
              <a:ea typeface="Calibri" panose="020F0502020204030204" pitchFamily="34" charset="0"/>
            </a:endParaRPr>
          </a:p>
          <a:p>
            <a:pPr marL="342900" indent="-342900" algn="just">
              <a:lnSpc>
                <a:spcPct val="120000"/>
              </a:lnSpc>
              <a:spcBef>
                <a:spcPts val="600"/>
              </a:spcBef>
              <a:spcAft>
                <a:spcPts val="600"/>
              </a:spcAft>
              <a:buFont typeface="+mj-lt"/>
              <a:buAutoNum type="arabicPeriod"/>
            </a:pPr>
            <a:r>
              <a:rPr lang="en-GB" sz="5600">
                <a:latin typeface="Times New Roman" panose="02020603050405020304" pitchFamily="18" charset="0"/>
                <a:ea typeface="Calibri" panose="020F0502020204030204" pitchFamily="34" charset="0"/>
              </a:rPr>
              <a:t>Roll call</a:t>
            </a:r>
            <a:endParaRPr lang="en-US" sz="5600">
              <a:latin typeface="Times New Roman" panose="02020603050405020304" pitchFamily="18" charset="0"/>
              <a:ea typeface="Calibri" panose="020F0502020204030204" pitchFamily="34" charset="0"/>
            </a:endParaRPr>
          </a:p>
          <a:p>
            <a:pPr marL="342900" indent="-342900" algn="just">
              <a:lnSpc>
                <a:spcPct val="120000"/>
              </a:lnSpc>
              <a:spcBef>
                <a:spcPts val="600"/>
              </a:spcBef>
              <a:spcAft>
                <a:spcPts val="600"/>
              </a:spcAft>
              <a:buFont typeface="+mj-lt"/>
              <a:buAutoNum type="arabicPeriod"/>
            </a:pPr>
            <a:r>
              <a:rPr lang="en-GB" sz="5600">
                <a:latin typeface="Times New Roman" panose="02020603050405020304" pitchFamily="18" charset="0"/>
                <a:ea typeface="Calibri" panose="020F0502020204030204" pitchFamily="34" charset="0"/>
              </a:rPr>
              <a:t>Update from the Round Table Chairperson</a:t>
            </a:r>
            <a:endParaRPr lang="en-US" sz="5600">
              <a:latin typeface="Times New Roman" panose="02020603050405020304" pitchFamily="18" charset="0"/>
              <a:ea typeface="Calibri" panose="020F0502020204030204" pitchFamily="34" charset="0"/>
            </a:endParaRPr>
          </a:p>
          <a:p>
            <a:pPr marL="342900" indent="-342900" algn="just">
              <a:lnSpc>
                <a:spcPct val="120000"/>
              </a:lnSpc>
              <a:spcBef>
                <a:spcPts val="600"/>
              </a:spcBef>
              <a:spcAft>
                <a:spcPts val="600"/>
              </a:spcAft>
              <a:buFont typeface="+mj-lt"/>
              <a:buAutoNum type="arabicPeriod"/>
            </a:pPr>
            <a:r>
              <a:rPr lang="en-GB" sz="5600">
                <a:latin typeface="Times New Roman" panose="02020603050405020304" pitchFamily="18" charset="0"/>
                <a:ea typeface="Calibri" panose="020F0502020204030204" pitchFamily="34" charset="0"/>
              </a:rPr>
              <a:t>Updates from the RLMOs</a:t>
            </a:r>
            <a:endParaRPr lang="en-US" sz="5600">
              <a:latin typeface="Times New Roman" panose="02020603050405020304" pitchFamily="18" charset="0"/>
              <a:ea typeface="Calibri" panose="020F0502020204030204" pitchFamily="34" charset="0"/>
            </a:endParaRPr>
          </a:p>
          <a:p>
            <a:pPr marL="742950" lvl="1" indent="-285750" algn="just">
              <a:lnSpc>
                <a:spcPct val="120000"/>
              </a:lnSpc>
              <a:spcBef>
                <a:spcPts val="0"/>
              </a:spcBef>
              <a:spcAft>
                <a:spcPts val="300"/>
              </a:spcAft>
              <a:buFont typeface="+mj-lt"/>
              <a:buAutoNum type="alphaLcPeriod"/>
            </a:pPr>
            <a:r>
              <a:rPr lang="en-GB" sz="5600">
                <a:latin typeface="Times New Roman" panose="02020603050405020304" pitchFamily="18" charset="0"/>
                <a:ea typeface="Calibri" panose="020F0502020204030204" pitchFamily="34" charset="0"/>
              </a:rPr>
              <a:t>SIM (Ms Sandra Rodríguez)</a:t>
            </a:r>
            <a:endParaRPr lang="en-US" sz="5600">
              <a:latin typeface="Times New Roman" panose="02020603050405020304" pitchFamily="18" charset="0"/>
              <a:ea typeface="Calibri" panose="020F0502020204030204" pitchFamily="34" charset="0"/>
            </a:endParaRPr>
          </a:p>
          <a:p>
            <a:pPr marL="742950" lvl="1" indent="-285750" algn="just">
              <a:lnSpc>
                <a:spcPct val="120000"/>
              </a:lnSpc>
              <a:spcBef>
                <a:spcPts val="0"/>
              </a:spcBef>
              <a:spcAft>
                <a:spcPts val="300"/>
              </a:spcAft>
              <a:buFont typeface="+mj-lt"/>
              <a:buAutoNum type="alphaLcPeriod"/>
            </a:pPr>
            <a:r>
              <a:rPr lang="en-GB" sz="5600">
                <a:latin typeface="Times New Roman" panose="02020603050405020304" pitchFamily="18" charset="0"/>
                <a:ea typeface="Calibri" panose="020F0502020204030204" pitchFamily="34" charset="0"/>
              </a:rPr>
              <a:t>GULFMET (Eng. Amina Al Bastaki)</a:t>
            </a:r>
            <a:endParaRPr lang="en-US" sz="5600">
              <a:latin typeface="Times New Roman" panose="02020603050405020304" pitchFamily="18" charset="0"/>
              <a:ea typeface="Calibri" panose="020F0502020204030204" pitchFamily="34" charset="0"/>
            </a:endParaRPr>
          </a:p>
          <a:p>
            <a:pPr marL="742950" lvl="1" indent="-285750" algn="just">
              <a:lnSpc>
                <a:spcPct val="120000"/>
              </a:lnSpc>
              <a:spcBef>
                <a:spcPts val="0"/>
              </a:spcBef>
              <a:spcAft>
                <a:spcPts val="300"/>
              </a:spcAft>
              <a:buFont typeface="+mj-lt"/>
              <a:buAutoNum type="alphaLcPeriod"/>
            </a:pPr>
            <a:r>
              <a:rPr lang="en-GB" sz="5600">
                <a:latin typeface="Times New Roman" panose="02020603050405020304" pitchFamily="18" charset="0"/>
                <a:ea typeface="Calibri" panose="020F0502020204030204" pitchFamily="34" charset="0"/>
              </a:rPr>
              <a:t>COOMET (Dr. Valery Hurevich)</a:t>
            </a:r>
            <a:endParaRPr lang="en-US" sz="5600">
              <a:latin typeface="Times New Roman" panose="02020603050405020304" pitchFamily="18" charset="0"/>
              <a:ea typeface="Calibri" panose="020F0502020204030204" pitchFamily="34" charset="0"/>
            </a:endParaRPr>
          </a:p>
          <a:p>
            <a:pPr marL="742950" lvl="1" indent="-285750" algn="just">
              <a:lnSpc>
                <a:spcPct val="120000"/>
              </a:lnSpc>
              <a:spcBef>
                <a:spcPts val="0"/>
              </a:spcBef>
              <a:spcAft>
                <a:spcPts val="300"/>
              </a:spcAft>
              <a:buFont typeface="+mj-lt"/>
              <a:buAutoNum type="alphaLcPeriod"/>
            </a:pPr>
            <a:r>
              <a:rPr lang="en-GB" sz="5600">
                <a:latin typeface="Times New Roman" panose="02020603050405020304" pitchFamily="18" charset="0"/>
                <a:ea typeface="Calibri" panose="020F0502020204030204" pitchFamily="34" charset="0"/>
              </a:rPr>
              <a:t>APLMF (Dr. Osman Zakaria)</a:t>
            </a:r>
            <a:endParaRPr lang="en-US" sz="5600">
              <a:latin typeface="Times New Roman" panose="02020603050405020304" pitchFamily="18" charset="0"/>
              <a:ea typeface="Calibri" panose="020F0502020204030204" pitchFamily="34" charset="0"/>
            </a:endParaRPr>
          </a:p>
          <a:p>
            <a:pPr marL="742950" lvl="1" indent="-285750" algn="just">
              <a:lnSpc>
                <a:spcPct val="120000"/>
              </a:lnSpc>
              <a:spcBef>
                <a:spcPts val="0"/>
              </a:spcBef>
              <a:spcAft>
                <a:spcPts val="300"/>
              </a:spcAft>
              <a:buFont typeface="+mj-lt"/>
              <a:buAutoNum type="alphaLcPeriod"/>
            </a:pPr>
            <a:r>
              <a:rPr lang="en-GB" sz="5600">
                <a:latin typeface="Times New Roman" panose="02020603050405020304" pitchFamily="18" charset="0"/>
                <a:ea typeface="Calibri" panose="020F0502020204030204" pitchFamily="34" charset="0"/>
              </a:rPr>
              <a:t>AFRIMETS (Mr. Jaco Marneweck)</a:t>
            </a:r>
            <a:endParaRPr lang="en-US" sz="5600">
              <a:latin typeface="Times New Roman" panose="02020603050405020304" pitchFamily="18" charset="0"/>
              <a:ea typeface="Calibri" panose="020F0502020204030204" pitchFamily="34" charset="0"/>
            </a:endParaRPr>
          </a:p>
          <a:p>
            <a:pPr marL="742950" lvl="1" indent="-285750" algn="just">
              <a:lnSpc>
                <a:spcPct val="120000"/>
              </a:lnSpc>
              <a:spcBef>
                <a:spcPts val="0"/>
              </a:spcBef>
              <a:spcAft>
                <a:spcPts val="600"/>
              </a:spcAft>
              <a:buFont typeface="+mj-lt"/>
              <a:buAutoNum type="alphaLcPeriod"/>
            </a:pPr>
            <a:r>
              <a:rPr lang="en-GB" sz="5600">
                <a:latin typeface="Times New Roman" panose="02020603050405020304" pitchFamily="18" charset="0"/>
                <a:ea typeface="Calibri" panose="020F0502020204030204" pitchFamily="34" charset="0"/>
              </a:rPr>
              <a:t>WELMEC (Dr. Pavel Klenovský)</a:t>
            </a:r>
            <a:endParaRPr lang="en-US" sz="5600">
              <a:latin typeface="Times New Roman" panose="02020603050405020304" pitchFamily="18" charset="0"/>
              <a:ea typeface="Calibri" panose="020F0502020204030204" pitchFamily="34" charset="0"/>
            </a:endParaRPr>
          </a:p>
          <a:p>
            <a:pPr marL="342900" indent="-342900" algn="just">
              <a:lnSpc>
                <a:spcPct val="120000"/>
              </a:lnSpc>
              <a:spcBef>
                <a:spcPts val="600"/>
              </a:spcBef>
              <a:spcAft>
                <a:spcPts val="600"/>
              </a:spcAft>
              <a:buFont typeface="+mj-lt"/>
              <a:buAutoNum type="arabicPeriod"/>
            </a:pPr>
            <a:r>
              <a:rPr lang="en-GB" sz="5600">
                <a:latin typeface="Times New Roman" panose="02020603050405020304" pitchFamily="18" charset="0"/>
                <a:ea typeface="Calibri" panose="020F0502020204030204" pitchFamily="34" charset="0"/>
              </a:rPr>
              <a:t>Open Forum on the 2022 RLMO discussion topics (‘Digitalization’ and ‘Smart Meters’)</a:t>
            </a:r>
            <a:endParaRPr lang="en-US" sz="5600">
              <a:latin typeface="Times New Roman" panose="02020603050405020304" pitchFamily="18" charset="0"/>
              <a:ea typeface="Calibri" panose="020F0502020204030204" pitchFamily="34" charset="0"/>
            </a:endParaRPr>
          </a:p>
          <a:p>
            <a:pPr marL="342900" indent="-342900" algn="just">
              <a:lnSpc>
                <a:spcPct val="120000"/>
              </a:lnSpc>
              <a:spcBef>
                <a:spcPts val="600"/>
              </a:spcBef>
              <a:spcAft>
                <a:spcPts val="600"/>
              </a:spcAft>
              <a:buFont typeface="+mj-lt"/>
              <a:buAutoNum type="arabicPeriod"/>
            </a:pPr>
            <a:r>
              <a:rPr lang="en-GB" sz="5600">
                <a:latin typeface="Times New Roman" panose="02020603050405020304" pitchFamily="18" charset="0"/>
                <a:ea typeface="Calibri" panose="020F0502020204030204" pitchFamily="34" charset="0"/>
              </a:rPr>
              <a:t>Coordination/Planning of OIML Bulletin Issue for April 2023 on RLMOs and Prepackaged Products</a:t>
            </a:r>
          </a:p>
          <a:p>
            <a:pPr>
              <a:lnSpc>
                <a:spcPct val="120000"/>
              </a:lnSpc>
              <a:spcBef>
                <a:spcPts val="600"/>
              </a:spcBef>
              <a:spcAft>
                <a:spcPts val="600"/>
              </a:spcAft>
            </a:pPr>
            <a:r>
              <a:rPr lang="en-GB" sz="5600">
                <a:latin typeface="Times New Roman" panose="02020603050405020304" pitchFamily="18" charset="0"/>
                <a:ea typeface="Calibri" panose="020F0502020204030204" pitchFamily="34" charset="0"/>
              </a:rPr>
              <a:t>continued</a:t>
            </a:r>
            <a:endParaRPr lang="en-US" sz="5600">
              <a:latin typeface="Times New Roman" panose="02020603050405020304" pitchFamily="18" charset="0"/>
              <a:ea typeface="Calibri" panose="020F0502020204030204" pitchFamily="34" charset="0"/>
            </a:endParaRPr>
          </a:p>
          <a:p>
            <a:pPr marR="20880"/>
            <a:endParaRPr lang="en-US" sz="1400" dirty="0">
              <a:latin typeface="Times New Roman" panose="02020603050405020304" pitchFamily="18" charset="0"/>
            </a:endParaRPr>
          </a:p>
        </p:txBody>
      </p:sp>
    </p:spTree>
    <p:extLst>
      <p:ext uri="{BB962C8B-B14F-4D97-AF65-F5344CB8AC3E}">
        <p14:creationId xmlns:p14="http://schemas.microsoft.com/office/powerpoint/2010/main" val="2996151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6</a:t>
            </a:fld>
            <a:endParaRPr lang="en-GB"/>
          </a:p>
        </p:txBody>
      </p:sp>
      <p:sp>
        <p:nvSpPr>
          <p:cNvPr id="6" name="Content Placeholder 3">
            <a:extLst>
              <a:ext uri="{FF2B5EF4-FFF2-40B4-BE49-F238E27FC236}">
                <a16:creationId xmlns:a16="http://schemas.microsoft.com/office/drawing/2014/main" id="{9D19C7B6-9922-4743-9F30-8D63897FAB9D}"/>
              </a:ext>
            </a:extLst>
          </p:cNvPr>
          <p:cNvSpPr txBox="1">
            <a:spLocks/>
          </p:cNvSpPr>
          <p:nvPr/>
        </p:nvSpPr>
        <p:spPr>
          <a:xfrm>
            <a:off x="936593" y="949873"/>
            <a:ext cx="8075240" cy="5359447"/>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7000"/>
              </a:lnSpc>
              <a:spcBef>
                <a:spcPts val="0"/>
              </a:spcBef>
              <a:spcAft>
                <a:spcPts val="600"/>
              </a:spcAft>
            </a:pPr>
            <a:r>
              <a:rPr lang="en-GB" sz="5600" b="1" dirty="0">
                <a:latin typeface="Times New Roman" panose="02020603050405020304" pitchFamily="18" charset="0"/>
                <a:ea typeface="Calibri" panose="020F0502020204030204" pitchFamily="34" charset="0"/>
              </a:rPr>
              <a:t>RLMO Round Table Annual Meeting</a:t>
            </a:r>
            <a:endParaRPr lang="en-US" sz="5600" dirty="0">
              <a:latin typeface="Times New Roman" panose="02020603050405020304" pitchFamily="18" charset="0"/>
              <a:ea typeface="Calibri" panose="020F0502020204030204" pitchFamily="34" charset="0"/>
            </a:endParaRPr>
          </a:p>
          <a:p>
            <a:pPr>
              <a:lnSpc>
                <a:spcPct val="107000"/>
              </a:lnSpc>
              <a:spcBef>
                <a:spcPts val="0"/>
              </a:spcBef>
            </a:pPr>
            <a:r>
              <a:rPr lang="en-GB" sz="5600" dirty="0">
                <a:latin typeface="Times New Roman" panose="02020603050405020304" pitchFamily="18" charset="0"/>
                <a:ea typeface="Calibri" panose="020F0502020204030204" pitchFamily="34" charset="0"/>
              </a:rPr>
              <a:t>Tuesday, 27 September 2022</a:t>
            </a:r>
            <a:endParaRPr lang="en-US" sz="5600" dirty="0">
              <a:latin typeface="Times New Roman" panose="02020603050405020304" pitchFamily="18" charset="0"/>
              <a:ea typeface="Calibri" panose="020F0502020204030204" pitchFamily="34" charset="0"/>
            </a:endParaRPr>
          </a:p>
          <a:p>
            <a:pPr>
              <a:lnSpc>
                <a:spcPct val="107000"/>
              </a:lnSpc>
              <a:spcBef>
                <a:spcPts val="0"/>
              </a:spcBef>
            </a:pPr>
            <a:r>
              <a:rPr lang="en-GB" sz="5600" dirty="0">
                <a:latin typeface="Times New Roman" panose="02020603050405020304" pitchFamily="18" charset="0"/>
                <a:ea typeface="Calibri" panose="020F0502020204030204" pitchFamily="34" charset="0"/>
              </a:rPr>
              <a:t>10:00–14:00 UTC</a:t>
            </a:r>
          </a:p>
          <a:p>
            <a:pPr>
              <a:lnSpc>
                <a:spcPct val="107000"/>
              </a:lnSpc>
              <a:spcBef>
                <a:spcPts val="0"/>
              </a:spcBef>
            </a:pPr>
            <a:r>
              <a:rPr lang="en-GB" sz="5600" b="1" dirty="0">
                <a:latin typeface="Times New Roman" panose="02020603050405020304" pitchFamily="18" charset="0"/>
                <a:ea typeface="Calibri" panose="020F0502020204030204" pitchFamily="34" charset="0"/>
              </a:rPr>
              <a:t>Agenda (continued)</a:t>
            </a:r>
            <a:endParaRPr lang="en-US" sz="5600" dirty="0">
              <a:latin typeface="Times New Roman" panose="02020603050405020304" pitchFamily="18" charset="0"/>
              <a:ea typeface="Calibri" panose="020F0502020204030204" pitchFamily="34" charset="0"/>
            </a:endParaRPr>
          </a:p>
          <a:p>
            <a:pPr>
              <a:lnSpc>
                <a:spcPct val="107000"/>
              </a:lnSpc>
              <a:spcBef>
                <a:spcPts val="0"/>
              </a:spcBef>
              <a:spcAft>
                <a:spcPts val="3000"/>
              </a:spcAft>
            </a:pPr>
            <a:r>
              <a:rPr lang="en-GB" sz="5600" dirty="0">
                <a:latin typeface="Times New Roman" panose="02020603050405020304" pitchFamily="18" charset="0"/>
                <a:ea typeface="Calibri" panose="020F0502020204030204" pitchFamily="34" charset="0"/>
              </a:rPr>
              <a:t>(v.3, 2022-09-22)</a:t>
            </a:r>
            <a:endParaRPr lang="en-US" sz="5600" dirty="0">
              <a:latin typeface="Times New Roman" panose="02020603050405020304" pitchFamily="18" charset="0"/>
              <a:ea typeface="Calibri" panose="020F0502020204030204" pitchFamily="34" charset="0"/>
            </a:endParaRPr>
          </a:p>
          <a:p>
            <a:pPr algn="just">
              <a:lnSpc>
                <a:spcPct val="120000"/>
              </a:lnSpc>
              <a:spcBef>
                <a:spcPts val="600"/>
              </a:spcBef>
              <a:spcAft>
                <a:spcPts val="600"/>
              </a:spcAft>
            </a:pPr>
            <a:r>
              <a:rPr lang="en-GB" sz="5600" dirty="0">
                <a:latin typeface="Times New Roman" panose="02020603050405020304" pitchFamily="18" charset="0"/>
                <a:ea typeface="Calibri" panose="020F0502020204030204" pitchFamily="34" charset="0"/>
              </a:rPr>
              <a:t>7.     Update on the CEEMS AG (Mr. Peter Mason)</a:t>
            </a:r>
            <a:endParaRPr lang="en-US" sz="5600" dirty="0">
              <a:latin typeface="Times New Roman" panose="02020603050405020304" pitchFamily="18" charset="0"/>
              <a:ea typeface="Calibri" panose="020F0502020204030204" pitchFamily="34" charset="0"/>
            </a:endParaRPr>
          </a:p>
          <a:p>
            <a:pPr algn="just">
              <a:lnSpc>
                <a:spcPct val="107000"/>
              </a:lnSpc>
              <a:spcBef>
                <a:spcPts val="600"/>
              </a:spcBef>
              <a:spcAft>
                <a:spcPts val="600"/>
              </a:spcAft>
            </a:pPr>
            <a:r>
              <a:rPr lang="en-GB" sz="5600" dirty="0">
                <a:latin typeface="Times New Roman" panose="02020603050405020304" pitchFamily="18" charset="0"/>
                <a:ea typeface="Calibri" panose="020F0502020204030204" pitchFamily="34" charset="0"/>
              </a:rPr>
              <a:t>8.     Update on the OIML-CS (Mr. Mannie Panesar/Mr. Paul Dixon)</a:t>
            </a:r>
            <a:endParaRPr lang="en-US" sz="5600" dirty="0">
              <a:latin typeface="Times New Roman" panose="02020603050405020304" pitchFamily="18" charset="0"/>
              <a:ea typeface="Calibri" panose="020F0502020204030204" pitchFamily="34" charset="0"/>
            </a:endParaRPr>
          </a:p>
          <a:p>
            <a:pPr algn="just">
              <a:lnSpc>
                <a:spcPct val="107000"/>
              </a:lnSpc>
              <a:spcBef>
                <a:spcPts val="600"/>
              </a:spcBef>
              <a:spcAft>
                <a:spcPts val="600"/>
              </a:spcAft>
            </a:pPr>
            <a:r>
              <a:rPr lang="en-GB" sz="5600" dirty="0">
                <a:latin typeface="Times New Roman" panose="02020603050405020304" pitchFamily="18" charset="0"/>
                <a:ea typeface="Calibri" panose="020F0502020204030204" pitchFamily="34" charset="0"/>
              </a:rPr>
              <a:t>9.     Business meeting to address other ongoing RLMO and relevant OIML matters</a:t>
            </a:r>
            <a:endParaRPr lang="en-US" sz="5600"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r>
              <a:rPr lang="en-GB" sz="5600" dirty="0">
                <a:latin typeface="Times New Roman" panose="02020603050405020304" pitchFamily="18" charset="0"/>
                <a:ea typeface="Calibri" panose="020F0502020204030204" pitchFamily="34" charset="0"/>
              </a:rPr>
              <a:t>Decision to hold either one or two Interim RT Meetings per year?;</a:t>
            </a:r>
            <a:endParaRPr lang="en-US" sz="5600"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r>
              <a:rPr lang="en-GB" sz="5600" dirty="0">
                <a:latin typeface="Times New Roman" panose="02020603050405020304" pitchFamily="18" charset="0"/>
                <a:ea typeface="Calibri" panose="020F0502020204030204" pitchFamily="34" charset="0"/>
              </a:rPr>
              <a:t>Have talks on specialty topics at 2023 Interim RT Meeting(s)?;</a:t>
            </a:r>
            <a:endParaRPr lang="en-US" sz="5600"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r>
              <a:rPr lang="en-GB" sz="5600" dirty="0">
                <a:latin typeface="Times New Roman" panose="02020603050405020304" pitchFamily="18" charset="0"/>
                <a:ea typeface="Calibri" panose="020F0502020204030204" pitchFamily="34" charset="0"/>
              </a:rPr>
              <a:t>Open Forum Discussion Topic(s) for 2023?;</a:t>
            </a:r>
            <a:endParaRPr lang="en-US" sz="5600"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r>
              <a:rPr lang="en-GB" sz="5600" dirty="0">
                <a:latin typeface="Times New Roman" panose="02020603050405020304" pitchFamily="18" charset="0"/>
                <a:ea typeface="Calibri" panose="020F0502020204030204" pitchFamily="34" charset="0"/>
              </a:rPr>
              <a:t>Key 2022 CIML Meeting Topics (e.g., OIML B 12 revision);</a:t>
            </a:r>
            <a:endParaRPr lang="en-US" sz="5600"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r>
              <a:rPr lang="en-GB" sz="5600" dirty="0">
                <a:latin typeface="Times New Roman" panose="02020603050405020304" pitchFamily="18" charset="0"/>
                <a:ea typeface="Calibri" panose="020F0502020204030204" pitchFamily="34" charset="0"/>
              </a:rPr>
              <a:t>Any change in view about making relationship between RLMOs and OIML more formal?;</a:t>
            </a:r>
            <a:endParaRPr lang="en-US" sz="5600"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r>
              <a:rPr lang="en-GB" sz="5600" dirty="0">
                <a:latin typeface="Times New Roman" panose="02020603050405020304" pitchFamily="18" charset="0"/>
                <a:ea typeface="Calibri" panose="020F0502020204030204" pitchFamily="34" charset="0"/>
              </a:rPr>
              <a:t>Updates on PG Workspace(s) and OIML Web Site for RLMO RT;</a:t>
            </a:r>
            <a:endParaRPr lang="en-US" sz="5600"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r>
              <a:rPr lang="en-GB" sz="5600" dirty="0">
                <a:latin typeface="Times New Roman" panose="02020603050405020304" pitchFamily="18" charset="0"/>
                <a:ea typeface="Calibri" panose="020F0502020204030204" pitchFamily="34" charset="0"/>
              </a:rPr>
              <a:t>Follow-up interactions with EURAMET?;</a:t>
            </a:r>
            <a:endParaRPr lang="en-US" sz="5600"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r>
              <a:rPr lang="en-GB" sz="5600" dirty="0">
                <a:latin typeface="Times New Roman" panose="02020603050405020304" pitchFamily="18" charset="0"/>
                <a:ea typeface="Calibri" panose="020F0502020204030204" pitchFamily="34" charset="0"/>
              </a:rPr>
              <a:t>E-learning progress/initiatives?;</a:t>
            </a:r>
            <a:endParaRPr lang="en-US" sz="5600"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r>
              <a:rPr lang="en-GB" sz="5600" dirty="0">
                <a:latin typeface="Times New Roman" panose="02020603050405020304" pitchFamily="18" charset="0"/>
                <a:ea typeface="Calibri" panose="020F0502020204030204" pitchFamily="34" charset="0"/>
              </a:rPr>
              <a:t>How to better engage CEEMS countries/economies in the RT?;</a:t>
            </a:r>
            <a:endParaRPr lang="en-US" sz="5600"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r>
              <a:rPr lang="en-GB" sz="5600" dirty="0">
                <a:latin typeface="Times New Roman" panose="02020603050405020304" pitchFamily="18" charset="0"/>
                <a:ea typeface="Calibri" panose="020F0502020204030204" pitchFamily="34" charset="0"/>
              </a:rPr>
              <a:t>Other?</a:t>
            </a:r>
            <a:endParaRPr lang="en-US" sz="5600" dirty="0">
              <a:latin typeface="Times New Roman" panose="02020603050405020304" pitchFamily="18" charset="0"/>
              <a:ea typeface="Calibri" panose="020F0502020204030204" pitchFamily="34" charset="0"/>
            </a:endParaRPr>
          </a:p>
          <a:p>
            <a:pPr algn="just">
              <a:lnSpc>
                <a:spcPct val="107000"/>
              </a:lnSpc>
              <a:spcBef>
                <a:spcPts val="600"/>
              </a:spcBef>
              <a:spcAft>
                <a:spcPts val="600"/>
              </a:spcAft>
            </a:pPr>
            <a:r>
              <a:rPr lang="en-GB" sz="5600" dirty="0">
                <a:latin typeface="Times New Roman" panose="02020603050405020304" pitchFamily="18" charset="0"/>
                <a:ea typeface="Calibri" panose="020F0502020204030204" pitchFamily="34" charset="0"/>
              </a:rPr>
              <a:t>10.   Future collaborations</a:t>
            </a:r>
            <a:endParaRPr lang="en-US" sz="5600" dirty="0">
              <a:latin typeface="Times New Roman" panose="02020603050405020304" pitchFamily="18" charset="0"/>
              <a:ea typeface="Calibri" panose="020F0502020204030204" pitchFamily="34" charset="0"/>
            </a:endParaRPr>
          </a:p>
          <a:p>
            <a:pPr algn="just">
              <a:lnSpc>
                <a:spcPct val="107000"/>
              </a:lnSpc>
              <a:spcBef>
                <a:spcPts val="600"/>
              </a:spcBef>
              <a:spcAft>
                <a:spcPts val="600"/>
              </a:spcAft>
            </a:pPr>
            <a:r>
              <a:rPr lang="en-GB" sz="5600" dirty="0">
                <a:latin typeface="Times New Roman" panose="02020603050405020304" pitchFamily="18" charset="0"/>
                <a:ea typeface="Calibri" panose="020F0502020204030204" pitchFamily="34" charset="0"/>
              </a:rPr>
              <a:t>11.   Conclusions</a:t>
            </a:r>
            <a:endParaRPr lang="en-US" sz="5600" dirty="0">
              <a:latin typeface="Times New Roman" panose="02020603050405020304" pitchFamily="18" charset="0"/>
              <a:ea typeface="Calibri" panose="020F0502020204030204" pitchFamily="34" charset="0"/>
            </a:endParaRPr>
          </a:p>
          <a:p>
            <a:pPr algn="just">
              <a:lnSpc>
                <a:spcPct val="107000"/>
              </a:lnSpc>
              <a:spcBef>
                <a:spcPts val="600"/>
              </a:spcBef>
              <a:spcAft>
                <a:spcPts val="600"/>
              </a:spcAft>
            </a:pPr>
            <a:r>
              <a:rPr lang="en-GB" sz="5600" dirty="0">
                <a:latin typeface="Times New Roman" panose="02020603050405020304" pitchFamily="18" charset="0"/>
                <a:ea typeface="Calibri" panose="020F0502020204030204" pitchFamily="34" charset="0"/>
              </a:rPr>
              <a:t>12.   Any other business</a:t>
            </a:r>
            <a:endParaRPr lang="en-US" sz="5600" dirty="0">
              <a:latin typeface="Times New Roman" panose="02020603050405020304" pitchFamily="18" charset="0"/>
              <a:ea typeface="Calibri" panose="020F0502020204030204" pitchFamily="34" charset="0"/>
            </a:endParaRPr>
          </a:p>
          <a:p>
            <a:pPr marR="20880"/>
            <a:endParaRPr lang="en-US" sz="1400" dirty="0">
              <a:latin typeface="Times New Roman" panose="02020603050405020304" pitchFamily="18" charset="0"/>
            </a:endParaRPr>
          </a:p>
        </p:txBody>
      </p:sp>
    </p:spTree>
    <p:extLst>
      <p:ext uri="{BB962C8B-B14F-4D97-AF65-F5344CB8AC3E}">
        <p14:creationId xmlns:p14="http://schemas.microsoft.com/office/powerpoint/2010/main" val="56635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7</a:t>
            </a:fld>
            <a:endParaRPr lang="en-GB"/>
          </a:p>
        </p:txBody>
      </p:sp>
      <p:sp>
        <p:nvSpPr>
          <p:cNvPr id="6" name="TextBox 5">
            <a:extLst>
              <a:ext uri="{FF2B5EF4-FFF2-40B4-BE49-F238E27FC236}">
                <a16:creationId xmlns:a16="http://schemas.microsoft.com/office/drawing/2014/main" id="{EE7A3D59-1A08-403F-A4CC-026CADAD8464}"/>
              </a:ext>
            </a:extLst>
          </p:cNvPr>
          <p:cNvSpPr txBox="1"/>
          <p:nvPr/>
        </p:nvSpPr>
        <p:spPr>
          <a:xfrm>
            <a:off x="575746" y="1236904"/>
            <a:ext cx="9232775" cy="5224764"/>
          </a:xfrm>
          <a:prstGeom prst="rect">
            <a:avLst/>
          </a:prstGeom>
          <a:noFill/>
        </p:spPr>
        <p:txBody>
          <a:bodyPr wrap="square">
            <a:spAutoFit/>
          </a:bodyPr>
          <a:lstStyle/>
          <a:p>
            <a:pPr lvl="1" algn="just">
              <a:lnSpc>
                <a:spcPts val="1600"/>
              </a:lnSpc>
              <a:spcBef>
                <a:spcPts val="0"/>
              </a:spcBef>
            </a:pPr>
            <a:r>
              <a:rPr lang="en-GB" sz="1800" dirty="0">
                <a:latin typeface="Times New Roman" panose="02020603050405020304" pitchFamily="18" charset="0"/>
                <a:ea typeface="Calibri" panose="020F0502020204030204" pitchFamily="34" charset="0"/>
              </a:rPr>
              <a:t>9. </a:t>
            </a:r>
            <a:r>
              <a:rPr lang="en-GB" sz="1800" u="sng" dirty="0">
                <a:latin typeface="Times New Roman" panose="02020603050405020304" pitchFamily="18" charset="0"/>
                <a:ea typeface="Calibri" panose="020F0502020204030204" pitchFamily="34" charset="0"/>
              </a:rPr>
              <a:t>Business meeting to address other ongoing RLMO and relevant OIML matters</a:t>
            </a:r>
          </a:p>
          <a:p>
            <a:pPr marL="742950" lvl="1" indent="-285750" algn="just">
              <a:lnSpc>
                <a:spcPts val="1600"/>
              </a:lnSpc>
              <a:spcBef>
                <a:spcPts val="0"/>
              </a:spcBef>
              <a:buFont typeface="+mj-lt"/>
              <a:buAutoNum type="alphaLcPeriod"/>
            </a:pPr>
            <a:endParaRPr lang="en-GB" u="sng"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endParaRPr lang="en-GB" sz="1800"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r>
              <a:rPr lang="en-GB" sz="1800" dirty="0">
                <a:latin typeface="Times New Roman" panose="02020603050405020304" pitchFamily="18" charset="0"/>
                <a:ea typeface="Calibri" panose="020F0502020204030204" pitchFamily="34" charset="0"/>
              </a:rPr>
              <a:t>Decision to hold either one or two Interim RT Meetings per year?</a:t>
            </a:r>
          </a:p>
          <a:p>
            <a:pPr marL="742950" lvl="1" indent="-285750" algn="just">
              <a:lnSpc>
                <a:spcPts val="1600"/>
              </a:lnSpc>
              <a:spcBef>
                <a:spcPts val="0"/>
              </a:spcBef>
              <a:buFont typeface="+mj-lt"/>
              <a:buAutoNum type="alphaLcPeriod"/>
            </a:pPr>
            <a:endParaRPr lang="en-GB" dirty="0">
              <a:latin typeface="Times New Roman" panose="02020603050405020304" pitchFamily="18" charset="0"/>
              <a:ea typeface="Calibri" panose="020F0502020204030204" pitchFamily="34" charset="0"/>
            </a:endParaRPr>
          </a:p>
          <a:p>
            <a:pPr lvl="2" algn="just">
              <a:lnSpc>
                <a:spcPts val="1600"/>
              </a:lnSpc>
            </a:pPr>
            <a:r>
              <a:rPr lang="en-GB" dirty="0">
                <a:solidFill>
                  <a:srgbClr val="00B050"/>
                </a:solidFill>
                <a:latin typeface="Times New Roman" panose="02020603050405020304" pitchFamily="18" charset="0"/>
                <a:ea typeface="Calibri" panose="020F0502020204030204" pitchFamily="34" charset="0"/>
              </a:rPr>
              <a:t>Two Interim Meetings, one in January and one in May, 2023. </a:t>
            </a:r>
          </a:p>
          <a:p>
            <a:pPr marL="742950" lvl="1" indent="-285750" algn="just">
              <a:lnSpc>
                <a:spcPts val="1600"/>
              </a:lnSpc>
              <a:spcBef>
                <a:spcPts val="0"/>
              </a:spcBef>
              <a:buFont typeface="+mj-lt"/>
              <a:buAutoNum type="alphaLcPeriod"/>
            </a:pPr>
            <a:endParaRPr lang="en-GB"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endParaRPr lang="en-GB" sz="1800" dirty="0">
              <a:latin typeface="Times New Roman" panose="02020603050405020304" pitchFamily="18" charset="0"/>
              <a:ea typeface="Calibri" panose="020F0502020204030204" pitchFamily="34" charset="0"/>
            </a:endParaRPr>
          </a:p>
          <a:p>
            <a:pPr lvl="1" algn="just">
              <a:lnSpc>
                <a:spcPts val="1600"/>
              </a:lnSpc>
              <a:spcBef>
                <a:spcPts val="0"/>
              </a:spcBef>
            </a:pPr>
            <a:endParaRPr lang="en-US" sz="1800" dirty="0">
              <a:latin typeface="Times New Roman" panose="02020603050405020304" pitchFamily="18" charset="0"/>
              <a:ea typeface="Calibri" panose="020F0502020204030204" pitchFamily="34" charset="0"/>
            </a:endParaRPr>
          </a:p>
          <a:p>
            <a:pPr lvl="1" algn="just">
              <a:lnSpc>
                <a:spcPts val="1600"/>
              </a:lnSpc>
              <a:spcBef>
                <a:spcPts val="0"/>
              </a:spcBef>
            </a:pPr>
            <a:r>
              <a:rPr lang="en-GB" sz="1800" dirty="0">
                <a:latin typeface="Times New Roman" panose="02020603050405020304" pitchFamily="18" charset="0"/>
                <a:ea typeface="Calibri" panose="020F0502020204030204" pitchFamily="34" charset="0"/>
              </a:rPr>
              <a:t>b. Have talks on specialty topics at 2023 Interim RT Meeting(s)?</a:t>
            </a:r>
          </a:p>
          <a:p>
            <a:pPr lvl="1" algn="just">
              <a:lnSpc>
                <a:spcPts val="1600"/>
              </a:lnSpc>
              <a:spcBef>
                <a:spcPts val="0"/>
              </a:spcBef>
            </a:pPr>
            <a:endParaRPr lang="en-GB" dirty="0">
              <a:latin typeface="Times New Roman" panose="02020603050405020304" pitchFamily="18" charset="0"/>
              <a:ea typeface="Calibri" panose="020F0502020204030204" pitchFamily="34" charset="0"/>
            </a:endParaRPr>
          </a:p>
          <a:p>
            <a:pPr lvl="1" algn="just">
              <a:lnSpc>
                <a:spcPts val="1600"/>
              </a:lnSpc>
              <a:spcBef>
                <a:spcPts val="0"/>
              </a:spcBef>
            </a:pPr>
            <a:r>
              <a:rPr lang="en-GB" sz="1800" dirty="0">
                <a:latin typeface="Times New Roman" panose="02020603050405020304" pitchFamily="18" charset="0"/>
                <a:ea typeface="Calibri" panose="020F0502020204030204" pitchFamily="34" charset="0"/>
              </a:rPr>
              <a:t>	</a:t>
            </a:r>
            <a:r>
              <a:rPr lang="en-GB" sz="1800" dirty="0">
                <a:solidFill>
                  <a:srgbClr val="00B050"/>
                </a:solidFill>
                <a:latin typeface="Times New Roman" panose="02020603050405020304" pitchFamily="18" charset="0"/>
                <a:ea typeface="Calibri" panose="020F0502020204030204" pitchFamily="34" charset="0"/>
              </a:rPr>
              <a:t>- Electric Vehicle Supply Equipment (EVSE)</a:t>
            </a:r>
          </a:p>
          <a:p>
            <a:pPr lvl="1" algn="just">
              <a:lnSpc>
                <a:spcPts val="1600"/>
              </a:lnSpc>
              <a:spcBef>
                <a:spcPts val="0"/>
              </a:spcBef>
            </a:pPr>
            <a:r>
              <a:rPr lang="en-US" sz="1800" dirty="0">
                <a:solidFill>
                  <a:srgbClr val="00B050"/>
                </a:solidFill>
                <a:latin typeface="Times New Roman" panose="02020603050405020304" pitchFamily="18" charset="0"/>
                <a:ea typeface="Calibri" panose="020F0502020204030204" pitchFamily="34" charset="0"/>
              </a:rPr>
              <a:t>	</a:t>
            </a:r>
          </a:p>
          <a:p>
            <a:pPr lvl="1" algn="just">
              <a:lnSpc>
                <a:spcPts val="1600"/>
              </a:lnSpc>
              <a:spcBef>
                <a:spcPts val="0"/>
              </a:spcBef>
            </a:pPr>
            <a:r>
              <a:rPr lang="en-US" dirty="0">
                <a:solidFill>
                  <a:srgbClr val="00B050"/>
                </a:solidFill>
                <a:latin typeface="Times New Roman" panose="02020603050405020304" pitchFamily="18" charset="0"/>
                <a:ea typeface="Calibri" panose="020F0502020204030204" pitchFamily="34" charset="0"/>
              </a:rPr>
              <a:t>	</a:t>
            </a:r>
            <a:r>
              <a:rPr lang="en-US" sz="1800" dirty="0">
                <a:solidFill>
                  <a:srgbClr val="00B050"/>
                </a:solidFill>
                <a:latin typeface="Times New Roman" panose="02020603050405020304" pitchFamily="18" charset="0"/>
                <a:ea typeface="Calibri" panose="020F0502020204030204" pitchFamily="34" charset="0"/>
              </a:rPr>
              <a:t>- Measurements in Law Enforcement</a:t>
            </a:r>
          </a:p>
          <a:p>
            <a:pPr marL="742950" lvl="1" indent="-285750" algn="just">
              <a:lnSpc>
                <a:spcPts val="1600"/>
              </a:lnSpc>
              <a:spcBef>
                <a:spcPts val="0"/>
              </a:spcBef>
              <a:buFont typeface="+mj-lt"/>
              <a:buAutoNum type="alphaLcPeriod"/>
            </a:pPr>
            <a:endParaRPr lang="en-GB" sz="1800"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endParaRPr lang="en-GB" dirty="0">
              <a:latin typeface="Times New Roman" panose="02020603050405020304" pitchFamily="18" charset="0"/>
              <a:ea typeface="Calibri" panose="020F0502020204030204" pitchFamily="34" charset="0"/>
            </a:endParaRPr>
          </a:p>
          <a:p>
            <a:pPr lvl="1" algn="just">
              <a:lnSpc>
                <a:spcPts val="1600"/>
              </a:lnSpc>
              <a:spcBef>
                <a:spcPts val="0"/>
              </a:spcBef>
            </a:pPr>
            <a:r>
              <a:rPr lang="en-GB" sz="1800" dirty="0">
                <a:latin typeface="Times New Roman" panose="02020603050405020304" pitchFamily="18" charset="0"/>
                <a:ea typeface="Calibri" panose="020F0502020204030204" pitchFamily="34" charset="0"/>
              </a:rPr>
              <a:t>c. Open Forum Discussion Topic(s) for 2023?;</a:t>
            </a:r>
            <a:endParaRPr lang="en-US" sz="1800" dirty="0">
              <a:latin typeface="Times New Roman" panose="02020603050405020304" pitchFamily="18" charset="0"/>
              <a:ea typeface="Calibri" panose="020F0502020204030204" pitchFamily="34" charset="0"/>
            </a:endParaRPr>
          </a:p>
          <a:p>
            <a:pPr lvl="3" algn="just">
              <a:lnSpc>
                <a:spcPts val="1600"/>
              </a:lnSpc>
            </a:pPr>
            <a:endParaRPr lang="en-GB" dirty="0">
              <a:latin typeface="Times New Roman" panose="02020603050405020304" pitchFamily="18" charset="0"/>
              <a:ea typeface="Calibri" panose="020F0502020204030204" pitchFamily="34" charset="0"/>
            </a:endParaRPr>
          </a:p>
          <a:p>
            <a:pPr lvl="3" algn="just">
              <a:lnSpc>
                <a:spcPts val="1600"/>
              </a:lnSpc>
            </a:pPr>
            <a:r>
              <a:rPr lang="en-GB" dirty="0">
                <a:solidFill>
                  <a:srgbClr val="00B050"/>
                </a:solidFill>
                <a:latin typeface="Times New Roman" panose="02020603050405020304" pitchFamily="18" charset="0"/>
                <a:ea typeface="Calibri" panose="020F0502020204030204" pitchFamily="34" charset="0"/>
              </a:rPr>
              <a:t>- Digitalization</a:t>
            </a:r>
          </a:p>
          <a:p>
            <a:pPr lvl="2" algn="just">
              <a:lnSpc>
                <a:spcPts val="1600"/>
              </a:lnSpc>
            </a:pPr>
            <a:r>
              <a:rPr lang="en-GB" dirty="0">
                <a:solidFill>
                  <a:srgbClr val="00B050"/>
                </a:solidFill>
                <a:latin typeface="Times New Roman" panose="02020603050405020304" pitchFamily="18" charset="0"/>
                <a:ea typeface="Calibri" panose="020F0502020204030204" pitchFamily="34" charset="0"/>
              </a:rPr>
              <a:t>	</a:t>
            </a:r>
          </a:p>
          <a:p>
            <a:pPr lvl="2" algn="just">
              <a:lnSpc>
                <a:spcPts val="1600"/>
              </a:lnSpc>
            </a:pPr>
            <a:r>
              <a:rPr lang="en-GB" dirty="0">
                <a:solidFill>
                  <a:srgbClr val="00B050"/>
                </a:solidFill>
                <a:latin typeface="Times New Roman" panose="02020603050405020304" pitchFamily="18" charset="0"/>
                <a:ea typeface="Calibri" panose="020F0502020204030204" pitchFamily="34" charset="0"/>
              </a:rPr>
              <a:t>	- Smart Meters</a:t>
            </a:r>
          </a:p>
          <a:p>
            <a:pPr lvl="2" algn="just">
              <a:lnSpc>
                <a:spcPts val="1600"/>
              </a:lnSpc>
            </a:pPr>
            <a:r>
              <a:rPr lang="en-GB" dirty="0">
                <a:solidFill>
                  <a:srgbClr val="00B050"/>
                </a:solidFill>
                <a:latin typeface="Times New Roman" panose="02020603050405020304" pitchFamily="18" charset="0"/>
                <a:ea typeface="Calibri" panose="020F0502020204030204" pitchFamily="34" charset="0"/>
              </a:rPr>
              <a:t>	</a:t>
            </a:r>
          </a:p>
          <a:p>
            <a:pPr lvl="2" algn="just">
              <a:lnSpc>
                <a:spcPts val="1600"/>
              </a:lnSpc>
            </a:pPr>
            <a:r>
              <a:rPr lang="en-GB" dirty="0">
                <a:solidFill>
                  <a:srgbClr val="00B050"/>
                </a:solidFill>
                <a:latin typeface="Times New Roman" panose="02020603050405020304" pitchFamily="18" charset="0"/>
                <a:ea typeface="Calibri" panose="020F0502020204030204" pitchFamily="34" charset="0"/>
              </a:rPr>
              <a:t>	- </a:t>
            </a:r>
            <a:r>
              <a:rPr lang="en-GB" sz="1800" dirty="0">
                <a:solidFill>
                  <a:srgbClr val="00B050"/>
                </a:solidFill>
                <a:latin typeface="Times New Roman" panose="02020603050405020304" pitchFamily="18" charset="0"/>
                <a:ea typeface="Calibri" panose="020F0502020204030204" pitchFamily="34" charset="0"/>
              </a:rPr>
              <a:t>Electric Vehicle Supply Equipment (EVSE) </a:t>
            </a:r>
          </a:p>
          <a:p>
            <a:pPr lvl="2" algn="just">
              <a:lnSpc>
                <a:spcPts val="1600"/>
              </a:lnSpc>
            </a:pPr>
            <a:r>
              <a:rPr lang="en-GB" dirty="0">
                <a:solidFill>
                  <a:srgbClr val="00B050"/>
                </a:solidFill>
                <a:latin typeface="Times New Roman" panose="02020603050405020304" pitchFamily="18" charset="0"/>
                <a:ea typeface="Calibri" panose="020F0502020204030204" pitchFamily="34" charset="0"/>
              </a:rPr>
              <a:t>	</a:t>
            </a:r>
          </a:p>
          <a:p>
            <a:pPr lvl="2" algn="just">
              <a:lnSpc>
                <a:spcPts val="1600"/>
              </a:lnSpc>
            </a:pPr>
            <a:r>
              <a:rPr lang="en-GB" dirty="0">
                <a:solidFill>
                  <a:srgbClr val="00B050"/>
                </a:solidFill>
                <a:latin typeface="Times New Roman" panose="02020603050405020304" pitchFamily="18" charset="0"/>
                <a:ea typeface="Calibri" panose="020F0502020204030204" pitchFamily="34" charset="0"/>
              </a:rPr>
              <a:t>	- </a:t>
            </a:r>
            <a:r>
              <a:rPr lang="en-US" sz="1800" dirty="0">
                <a:solidFill>
                  <a:srgbClr val="00B050"/>
                </a:solidFill>
                <a:latin typeface="Times New Roman" panose="02020603050405020304" pitchFamily="18" charset="0"/>
                <a:ea typeface="Calibri" panose="020F0502020204030204" pitchFamily="34" charset="0"/>
              </a:rPr>
              <a:t>Measurements in Law Enforcement</a:t>
            </a:r>
            <a:endParaRPr lang="en-GB" dirty="0">
              <a:solidFill>
                <a:srgbClr val="00B050"/>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798590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8</a:t>
            </a:fld>
            <a:endParaRPr lang="en-GB"/>
          </a:p>
        </p:txBody>
      </p:sp>
      <p:sp>
        <p:nvSpPr>
          <p:cNvPr id="6" name="TextBox 5">
            <a:extLst>
              <a:ext uri="{FF2B5EF4-FFF2-40B4-BE49-F238E27FC236}">
                <a16:creationId xmlns:a16="http://schemas.microsoft.com/office/drawing/2014/main" id="{EE7A3D59-1A08-403F-A4CC-026CADAD8464}"/>
              </a:ext>
            </a:extLst>
          </p:cNvPr>
          <p:cNvSpPr txBox="1"/>
          <p:nvPr/>
        </p:nvSpPr>
        <p:spPr>
          <a:xfrm>
            <a:off x="248575" y="1639575"/>
            <a:ext cx="9232775" cy="4834913"/>
          </a:xfrm>
          <a:prstGeom prst="rect">
            <a:avLst/>
          </a:prstGeom>
          <a:noFill/>
        </p:spPr>
        <p:txBody>
          <a:bodyPr wrap="square">
            <a:spAutoFit/>
          </a:bodyPr>
          <a:lstStyle/>
          <a:p>
            <a:pPr lvl="1" algn="just">
              <a:lnSpc>
                <a:spcPts val="1600"/>
              </a:lnSpc>
              <a:spcBef>
                <a:spcPts val="0"/>
              </a:spcBef>
            </a:pPr>
            <a:r>
              <a:rPr lang="en-GB" sz="1800" dirty="0">
                <a:latin typeface="Times New Roman" panose="02020603050405020304" pitchFamily="18" charset="0"/>
                <a:ea typeface="Calibri" panose="020F0502020204030204" pitchFamily="34" charset="0"/>
              </a:rPr>
              <a:t>9. </a:t>
            </a:r>
            <a:r>
              <a:rPr lang="en-GB" sz="1800" u="sng" dirty="0">
                <a:latin typeface="Times New Roman" panose="02020603050405020304" pitchFamily="18" charset="0"/>
                <a:ea typeface="Calibri" panose="020F0502020204030204" pitchFamily="34" charset="0"/>
              </a:rPr>
              <a:t>Business meeting to address other ongoing RLMO and relevant OIML matters</a:t>
            </a:r>
          </a:p>
          <a:p>
            <a:pPr marL="742950" lvl="1" indent="-285750" algn="just">
              <a:lnSpc>
                <a:spcPts val="1600"/>
              </a:lnSpc>
              <a:spcBef>
                <a:spcPts val="0"/>
              </a:spcBef>
              <a:buFont typeface="+mj-lt"/>
              <a:buAutoNum type="alphaLcPeriod"/>
            </a:pPr>
            <a:endParaRPr lang="en-GB" u="sng"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endParaRPr lang="en-GB" sz="1800" dirty="0">
              <a:latin typeface="Times New Roman" panose="02020603050405020304" pitchFamily="18" charset="0"/>
              <a:ea typeface="Calibri" panose="020F0502020204030204" pitchFamily="34" charset="0"/>
            </a:endParaRPr>
          </a:p>
          <a:p>
            <a:pPr lvl="1" algn="just">
              <a:lnSpc>
                <a:spcPts val="1600"/>
              </a:lnSpc>
              <a:spcBef>
                <a:spcPts val="0"/>
              </a:spcBef>
            </a:pPr>
            <a:endParaRPr lang="en-GB" sz="1800" dirty="0">
              <a:latin typeface="Times New Roman" panose="02020603050405020304" pitchFamily="18" charset="0"/>
              <a:ea typeface="Calibri" panose="020F0502020204030204" pitchFamily="34" charset="0"/>
            </a:endParaRPr>
          </a:p>
          <a:p>
            <a:pPr lvl="1" algn="just">
              <a:lnSpc>
                <a:spcPts val="1600"/>
              </a:lnSpc>
              <a:spcBef>
                <a:spcPts val="0"/>
              </a:spcBef>
            </a:pPr>
            <a:r>
              <a:rPr lang="en-GB" sz="1800" dirty="0" err="1">
                <a:latin typeface="Times New Roman" panose="02020603050405020304" pitchFamily="18" charset="0"/>
                <a:ea typeface="Calibri" panose="020F0502020204030204" pitchFamily="34" charset="0"/>
              </a:rPr>
              <a:t>d.</a:t>
            </a:r>
            <a:r>
              <a:rPr lang="en-GB" sz="1800" dirty="0">
                <a:latin typeface="Times New Roman" panose="02020603050405020304" pitchFamily="18" charset="0"/>
                <a:ea typeface="Calibri" panose="020F0502020204030204" pitchFamily="34" charset="0"/>
              </a:rPr>
              <a:t>	Key 2022 CIML Meeting Topics (e.g., OIML B 12 revision);</a:t>
            </a:r>
            <a:endParaRPr lang="en-US" sz="1800"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endParaRPr lang="en-GB" sz="1800" dirty="0">
              <a:latin typeface="Times New Roman" panose="02020603050405020304" pitchFamily="18" charset="0"/>
              <a:ea typeface="Calibri" panose="020F0502020204030204" pitchFamily="34" charset="0"/>
            </a:endParaRPr>
          </a:p>
          <a:p>
            <a:pPr lvl="2" algn="just">
              <a:lnSpc>
                <a:spcPts val="1600"/>
              </a:lnSpc>
            </a:pPr>
            <a:r>
              <a:rPr lang="en-GB" dirty="0">
                <a:solidFill>
                  <a:srgbClr val="00B050"/>
                </a:solidFill>
                <a:latin typeface="Times New Roman" panose="02020603050405020304" pitchFamily="18" charset="0"/>
                <a:ea typeface="Calibri" panose="020F0502020204030204" pitchFamily="34" charset="0"/>
              </a:rPr>
              <a:t>OIML B 12 (Policy paper on liaisons between the OIML and other bodies)</a:t>
            </a:r>
          </a:p>
          <a:p>
            <a:pPr lvl="2" algn="just">
              <a:lnSpc>
                <a:spcPts val="1600"/>
              </a:lnSpc>
            </a:pPr>
            <a:endParaRPr lang="en-GB" dirty="0">
              <a:solidFill>
                <a:srgbClr val="00B050"/>
              </a:solidFill>
              <a:latin typeface="Times New Roman" panose="02020603050405020304" pitchFamily="18" charset="0"/>
              <a:ea typeface="Calibri" panose="020F0502020204030204" pitchFamily="34" charset="0"/>
            </a:endParaRPr>
          </a:p>
          <a:p>
            <a:pPr lvl="2" algn="just"/>
            <a:r>
              <a:rPr lang="en-GB" dirty="0">
                <a:solidFill>
                  <a:srgbClr val="00B050"/>
                </a:solidFill>
                <a:latin typeface="Times New Roman" panose="02020603050405020304" pitchFamily="18" charset="0"/>
                <a:ea typeface="Calibri" panose="020F0502020204030204" pitchFamily="34" charset="0"/>
              </a:rPr>
              <a:t>“OIML Policy concerning coordination with RLMOs will be routinely considered annually at RLMO Round Table Meetings.”</a:t>
            </a:r>
          </a:p>
          <a:p>
            <a:pPr marL="742950" lvl="1" indent="-285750" algn="just">
              <a:lnSpc>
                <a:spcPts val="1600"/>
              </a:lnSpc>
              <a:spcBef>
                <a:spcPts val="0"/>
              </a:spcBef>
              <a:buFont typeface="+mj-lt"/>
              <a:buAutoNum type="alphaLcPeriod"/>
            </a:pPr>
            <a:endParaRPr lang="en-GB"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endParaRPr lang="en-GB"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endParaRPr lang="en-GB" sz="1800" dirty="0">
              <a:latin typeface="Times New Roman" panose="02020603050405020304" pitchFamily="18" charset="0"/>
              <a:ea typeface="Calibri" panose="020F0502020204030204" pitchFamily="34" charset="0"/>
            </a:endParaRPr>
          </a:p>
          <a:p>
            <a:pPr lvl="1" algn="just">
              <a:lnSpc>
                <a:spcPts val="1600"/>
              </a:lnSpc>
              <a:spcBef>
                <a:spcPts val="0"/>
              </a:spcBef>
            </a:pPr>
            <a:r>
              <a:rPr lang="en-GB" sz="1800" dirty="0">
                <a:latin typeface="Times New Roman" panose="02020603050405020304" pitchFamily="18" charset="0"/>
                <a:ea typeface="Calibri" panose="020F0502020204030204" pitchFamily="34" charset="0"/>
              </a:rPr>
              <a:t>e.	Has there been any change in the view about making relationship between RLMOs and 	OIML more formal?;</a:t>
            </a:r>
            <a:endParaRPr lang="en-US" sz="1800" dirty="0">
              <a:latin typeface="Times New Roman" panose="02020603050405020304" pitchFamily="18" charset="0"/>
              <a:ea typeface="Calibri" panose="020F0502020204030204" pitchFamily="34" charset="0"/>
            </a:endParaRPr>
          </a:p>
          <a:p>
            <a:pPr lvl="1" algn="just">
              <a:lnSpc>
                <a:spcPts val="1600"/>
              </a:lnSpc>
              <a:spcBef>
                <a:spcPts val="0"/>
              </a:spcBef>
            </a:pPr>
            <a:endParaRPr lang="en-GB" sz="1800" dirty="0">
              <a:latin typeface="Times New Roman" panose="02020603050405020304" pitchFamily="18" charset="0"/>
              <a:ea typeface="Calibri" panose="020F0502020204030204" pitchFamily="34" charset="0"/>
            </a:endParaRPr>
          </a:p>
          <a:p>
            <a:pPr lvl="1" algn="just">
              <a:spcBef>
                <a:spcPts val="0"/>
              </a:spcBef>
            </a:pPr>
            <a:r>
              <a:rPr lang="en-GB" dirty="0">
                <a:latin typeface="Times New Roman" panose="02020603050405020304" pitchFamily="18" charset="0"/>
                <a:ea typeface="Calibri" panose="020F0502020204030204" pitchFamily="34" charset="0"/>
              </a:rPr>
              <a:t>	</a:t>
            </a:r>
            <a:r>
              <a:rPr lang="en-GB" dirty="0">
                <a:solidFill>
                  <a:srgbClr val="00B050"/>
                </a:solidFill>
                <a:latin typeface="Times New Roman" panose="02020603050405020304" pitchFamily="18" charset="0"/>
                <a:ea typeface="Calibri" panose="020F0502020204030204" pitchFamily="34" charset="0"/>
              </a:rPr>
              <a:t>No. The RLMOs prefer to keep the current arrangement, where the RLMOs are entirely 	independent of OIML on a formal basis but continue to interact with OIML through the 	Round Table. Also, the RLMOs benefit from participation of OIML-CS representatives 	in some RLMO meetings. Some of the RLMOs have established bilateral arrangements.</a:t>
            </a:r>
          </a:p>
          <a:p>
            <a:pPr lvl="1" algn="just">
              <a:lnSpc>
                <a:spcPts val="1600"/>
              </a:lnSpc>
              <a:spcBef>
                <a:spcPts val="0"/>
              </a:spcBef>
            </a:pPr>
            <a:endParaRPr lang="en-GB" sz="18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672969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E899344C-517D-436F-ACFB-409EC34EFD6C}"/>
              </a:ext>
            </a:extLst>
          </p:cNvPr>
          <p:cNvSpPr>
            <a:spLocks noGrp="1"/>
          </p:cNvSpPr>
          <p:nvPr>
            <p:ph type="ftr" sz="quarter" idx="11"/>
          </p:nvPr>
        </p:nvSpPr>
        <p:spPr/>
        <p:txBody>
          <a:bodyPr/>
          <a:lstStyle/>
          <a:p>
            <a:r>
              <a:rPr lang="en-GB"/>
              <a:t>57 CIML Meeting - 2022</a:t>
            </a:r>
            <a:endParaRPr lang="en-GB" dirty="0"/>
          </a:p>
        </p:txBody>
      </p:sp>
      <p:sp>
        <p:nvSpPr>
          <p:cNvPr id="5" name="Slide Number Placeholder 4">
            <a:extLst>
              <a:ext uri="{FF2B5EF4-FFF2-40B4-BE49-F238E27FC236}">
                <a16:creationId xmlns:a16="http://schemas.microsoft.com/office/drawing/2014/main" id="{1202ADC5-FFF4-4E09-ABDA-71CA21618DC6}"/>
              </a:ext>
            </a:extLst>
          </p:cNvPr>
          <p:cNvSpPr>
            <a:spLocks noGrp="1"/>
          </p:cNvSpPr>
          <p:nvPr>
            <p:ph type="sldNum" sz="quarter" idx="12"/>
          </p:nvPr>
        </p:nvSpPr>
        <p:spPr/>
        <p:txBody>
          <a:bodyPr/>
          <a:lstStyle/>
          <a:p>
            <a:fld id="{30E44558-FE82-41FF-B9FF-66C9AD070A91}" type="slidenum">
              <a:rPr lang="en-GB" smtClean="0"/>
              <a:t>9</a:t>
            </a:fld>
            <a:endParaRPr lang="en-GB"/>
          </a:p>
        </p:txBody>
      </p:sp>
      <p:sp>
        <p:nvSpPr>
          <p:cNvPr id="6" name="TextBox 5">
            <a:extLst>
              <a:ext uri="{FF2B5EF4-FFF2-40B4-BE49-F238E27FC236}">
                <a16:creationId xmlns:a16="http://schemas.microsoft.com/office/drawing/2014/main" id="{EE7A3D59-1A08-403F-A4CC-026CADAD8464}"/>
              </a:ext>
            </a:extLst>
          </p:cNvPr>
          <p:cNvSpPr txBox="1"/>
          <p:nvPr/>
        </p:nvSpPr>
        <p:spPr>
          <a:xfrm>
            <a:off x="248575" y="1639575"/>
            <a:ext cx="9232775" cy="4219360"/>
          </a:xfrm>
          <a:prstGeom prst="rect">
            <a:avLst/>
          </a:prstGeom>
          <a:noFill/>
        </p:spPr>
        <p:txBody>
          <a:bodyPr wrap="square">
            <a:spAutoFit/>
          </a:bodyPr>
          <a:lstStyle/>
          <a:p>
            <a:pPr lvl="1" algn="just">
              <a:lnSpc>
                <a:spcPts val="1600"/>
              </a:lnSpc>
              <a:spcBef>
                <a:spcPts val="0"/>
              </a:spcBef>
            </a:pPr>
            <a:r>
              <a:rPr lang="en-GB" sz="1800" dirty="0">
                <a:latin typeface="Times New Roman" panose="02020603050405020304" pitchFamily="18" charset="0"/>
                <a:ea typeface="Calibri" panose="020F0502020204030204" pitchFamily="34" charset="0"/>
              </a:rPr>
              <a:t>9. </a:t>
            </a:r>
            <a:r>
              <a:rPr lang="en-GB" sz="1800" u="sng" dirty="0">
                <a:latin typeface="Times New Roman" panose="02020603050405020304" pitchFamily="18" charset="0"/>
                <a:ea typeface="Calibri" panose="020F0502020204030204" pitchFamily="34" charset="0"/>
              </a:rPr>
              <a:t>Business meeting to address other ongoing RLMO and relevant OIML matters</a:t>
            </a:r>
          </a:p>
          <a:p>
            <a:pPr marL="742950" lvl="1" indent="-285750" algn="just">
              <a:lnSpc>
                <a:spcPts val="1600"/>
              </a:lnSpc>
              <a:spcBef>
                <a:spcPts val="0"/>
              </a:spcBef>
              <a:buFont typeface="+mj-lt"/>
              <a:buAutoNum type="alphaLcPeriod"/>
            </a:pPr>
            <a:endParaRPr lang="en-GB" u="sng"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endParaRPr lang="en-GB" sz="1800" dirty="0">
              <a:latin typeface="Times New Roman" panose="02020603050405020304" pitchFamily="18" charset="0"/>
              <a:ea typeface="Calibri" panose="020F0502020204030204" pitchFamily="34" charset="0"/>
            </a:endParaRPr>
          </a:p>
          <a:p>
            <a:pPr lvl="1" algn="just">
              <a:lnSpc>
                <a:spcPts val="1600"/>
              </a:lnSpc>
              <a:spcBef>
                <a:spcPts val="0"/>
              </a:spcBef>
            </a:pPr>
            <a:endParaRPr lang="en-GB" sz="1800" dirty="0">
              <a:latin typeface="Times New Roman" panose="02020603050405020304" pitchFamily="18" charset="0"/>
              <a:ea typeface="Calibri" panose="020F0502020204030204" pitchFamily="34" charset="0"/>
            </a:endParaRPr>
          </a:p>
          <a:p>
            <a:pPr lvl="1" algn="just">
              <a:lnSpc>
                <a:spcPts val="1600"/>
              </a:lnSpc>
              <a:spcBef>
                <a:spcPts val="0"/>
              </a:spcBef>
            </a:pPr>
            <a:r>
              <a:rPr lang="en-GB" sz="1800" dirty="0">
                <a:latin typeface="Times New Roman" panose="02020603050405020304" pitchFamily="18" charset="0"/>
                <a:ea typeface="Calibri" panose="020F0502020204030204" pitchFamily="34" charset="0"/>
              </a:rPr>
              <a:t>f.	Updates on PG Workspace(s) and OIML Web Site for RLMO RT;</a:t>
            </a:r>
            <a:endParaRPr lang="en-US" sz="1800"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endParaRPr lang="en-GB" sz="1800" dirty="0">
              <a:latin typeface="Times New Roman" panose="02020603050405020304" pitchFamily="18" charset="0"/>
              <a:ea typeface="Calibri" panose="020F0502020204030204" pitchFamily="34" charset="0"/>
            </a:endParaRPr>
          </a:p>
          <a:p>
            <a:pPr lvl="1" algn="just">
              <a:spcBef>
                <a:spcPts val="0"/>
              </a:spcBef>
            </a:pPr>
            <a:r>
              <a:rPr lang="en-GB" sz="1800" dirty="0">
                <a:latin typeface="Times New Roman" panose="02020603050405020304" pitchFamily="18" charset="0"/>
                <a:ea typeface="Calibri" panose="020F0502020204030204" pitchFamily="34" charset="0"/>
              </a:rPr>
              <a:t>	</a:t>
            </a:r>
            <a:r>
              <a:rPr lang="en-GB" sz="1800" dirty="0">
                <a:solidFill>
                  <a:srgbClr val="00B050"/>
                </a:solidFill>
                <a:latin typeface="Times New Roman" panose="02020603050405020304" pitchFamily="18" charset="0"/>
                <a:ea typeface="Calibri" panose="020F0502020204030204" pitchFamily="34" charset="0"/>
              </a:rPr>
              <a:t>The OIML Website and PG Workspaces for the RT have been significantly upgraded this 	year by the BIML Staff!</a:t>
            </a:r>
          </a:p>
          <a:p>
            <a:pPr lvl="1" algn="just">
              <a:lnSpc>
                <a:spcPts val="1600"/>
              </a:lnSpc>
              <a:spcBef>
                <a:spcPts val="0"/>
              </a:spcBef>
            </a:pPr>
            <a:endParaRPr lang="en-GB" sz="1800" dirty="0">
              <a:solidFill>
                <a:srgbClr val="00B050"/>
              </a:solidFill>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endParaRPr lang="en-GB" dirty="0">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endParaRPr lang="en-GB" sz="1800" dirty="0">
              <a:latin typeface="Times New Roman" panose="02020603050405020304" pitchFamily="18" charset="0"/>
              <a:ea typeface="Calibri" panose="020F0502020204030204" pitchFamily="34" charset="0"/>
            </a:endParaRPr>
          </a:p>
          <a:p>
            <a:pPr marL="800100" lvl="1" indent="-342900" algn="just">
              <a:lnSpc>
                <a:spcPts val="1600"/>
              </a:lnSpc>
              <a:spcBef>
                <a:spcPts val="0"/>
              </a:spcBef>
              <a:buAutoNum type="alphaLcPeriod" startAt="7"/>
            </a:pPr>
            <a:r>
              <a:rPr lang="en-GB" sz="1800" dirty="0">
                <a:latin typeface="Times New Roman" panose="02020603050405020304" pitchFamily="18" charset="0"/>
                <a:ea typeface="Calibri" panose="020F0502020204030204" pitchFamily="34" charset="0"/>
              </a:rPr>
              <a:t>Follow-up interactions with EURAMET?;</a:t>
            </a:r>
          </a:p>
          <a:p>
            <a:pPr marL="800100" lvl="1" indent="-342900" algn="just">
              <a:lnSpc>
                <a:spcPts val="1600"/>
              </a:lnSpc>
              <a:spcBef>
                <a:spcPts val="0"/>
              </a:spcBef>
              <a:buAutoNum type="alphaLcPeriod" startAt="7"/>
            </a:pPr>
            <a:endParaRPr lang="en-GB" dirty="0">
              <a:latin typeface="Times New Roman" panose="02020603050405020304" pitchFamily="18" charset="0"/>
              <a:ea typeface="Calibri" panose="020F0502020204030204" pitchFamily="34" charset="0"/>
            </a:endParaRPr>
          </a:p>
          <a:p>
            <a:pPr lvl="1" algn="just">
              <a:spcBef>
                <a:spcPts val="0"/>
              </a:spcBef>
            </a:pPr>
            <a:r>
              <a:rPr lang="en-GB" sz="1800" dirty="0">
                <a:latin typeface="Times New Roman" panose="02020603050405020304" pitchFamily="18" charset="0"/>
                <a:ea typeface="Calibri" panose="020F0502020204030204" pitchFamily="34" charset="0"/>
              </a:rPr>
              <a:t>	</a:t>
            </a:r>
            <a:r>
              <a:rPr lang="en-GB" sz="1800" dirty="0">
                <a:solidFill>
                  <a:srgbClr val="00B050"/>
                </a:solidFill>
                <a:latin typeface="Times New Roman" panose="02020603050405020304" pitchFamily="18" charset="0"/>
                <a:ea typeface="Calibri" panose="020F0502020204030204" pitchFamily="34" charset="0"/>
              </a:rPr>
              <a:t>At the May 2022 Interim RT Meeting </a:t>
            </a:r>
            <a:r>
              <a:rPr lang="en-GB" sz="1800" dirty="0" err="1">
                <a:solidFill>
                  <a:srgbClr val="00B050"/>
                </a:solidFill>
                <a:latin typeface="Times New Roman" panose="02020603050405020304" pitchFamily="18" charset="0"/>
                <a:ea typeface="Calibri" panose="020F0502020204030204" pitchFamily="34" charset="0"/>
              </a:rPr>
              <a:t>Dr.</a:t>
            </a:r>
            <a:r>
              <a:rPr lang="en-GB" sz="1800" dirty="0">
                <a:solidFill>
                  <a:srgbClr val="00B050"/>
                </a:solidFill>
                <a:latin typeface="Times New Roman" panose="02020603050405020304" pitchFamily="18" charset="0"/>
                <a:ea typeface="Calibri" panose="020F0502020204030204" pitchFamily="34" charset="0"/>
              </a:rPr>
              <a:t> Jörn Stenger, Chairman of EURAMET, made 	a presentation welcoming collaboration with the RLMOs, singularly or as a group. </a:t>
            </a:r>
            <a:r>
              <a:rPr lang="en-GB" dirty="0">
                <a:solidFill>
                  <a:srgbClr val="00B050"/>
                </a:solidFill>
                <a:latin typeface="Times New Roman" panose="02020603050405020304" pitchFamily="18" charset="0"/>
                <a:ea typeface="Calibri" panose="020F0502020204030204" pitchFamily="34" charset="0"/>
              </a:rPr>
              <a:t>At 	the annual RT meeting it was reported that GULFMET has explored this, and WELMEC 	has ongoing relations with EURAMET.</a:t>
            </a:r>
            <a:endParaRPr lang="en-US" sz="1800" dirty="0">
              <a:solidFill>
                <a:srgbClr val="00B050"/>
              </a:solidFill>
              <a:latin typeface="Times New Roman" panose="02020603050405020304" pitchFamily="18" charset="0"/>
              <a:ea typeface="Calibri" panose="020F0502020204030204" pitchFamily="34" charset="0"/>
            </a:endParaRPr>
          </a:p>
          <a:p>
            <a:pPr marL="742950" lvl="1" indent="-285750" algn="just">
              <a:lnSpc>
                <a:spcPts val="1600"/>
              </a:lnSpc>
              <a:spcBef>
                <a:spcPts val="0"/>
              </a:spcBef>
              <a:buFont typeface="+mj-lt"/>
              <a:buAutoNum type="alphaLcPeriod"/>
            </a:pPr>
            <a:endParaRPr lang="en-GB" sz="18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9857862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BD7E7F5-76A9-410F-A3CF-F31EDED276C7}" vid="{9473F481-C90B-4909-A955-8AD95F3CAC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Presentation2</Template>
  <TotalTime>10285</TotalTime>
  <Words>1912</Words>
  <Application>Microsoft Office PowerPoint</Application>
  <PresentationFormat>A4 Paper (210x297 mm)</PresentationFormat>
  <Paragraphs>223</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Symbol</vt:lpstr>
      <vt:lpstr>Times New Roman</vt:lpstr>
      <vt:lpstr>Office Theme</vt:lpstr>
      <vt:lpstr>CIML Agenda Item 21.1 Report of the RLMO Round Table Chairperson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CIML Agenda Item 21.1 Report of the RLMO Round Table Chairperson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Luis Mussio</dc:creator>
  <cp:lastModifiedBy>Ehrlich, Charles D. (Fed)</cp:lastModifiedBy>
  <cp:revision>25</cp:revision>
  <dcterms:created xsi:type="dcterms:W3CDTF">2021-08-16T11:57:01Z</dcterms:created>
  <dcterms:modified xsi:type="dcterms:W3CDTF">2022-10-19T14:28:20Z</dcterms:modified>
</cp:coreProperties>
</file>